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4" r:id="rId18"/>
    <p:sldId id="277" r:id="rId19"/>
    <p:sldId id="275" r:id="rId20"/>
    <p:sldId id="278" r:id="rId21"/>
  </p:sldIdLst>
  <p:sldSz cx="14630400" cy="8229600"/>
  <p:notesSz cx="8229600" cy="14630400"/>
  <p:embeddedFontLst>
    <p:embeddedFont>
      <p:font typeface="Calibri" panose="020F0502020204030204" pitchFamily="34" charset="0"/>
      <p:regular r:id="rId23"/>
      <p:bold r:id="rId24"/>
      <p:italic r:id="rId25"/>
      <p:boldItalic r:id="rId26"/>
    </p:embeddedFont>
    <p:embeddedFont>
      <p:font typeface="Alice" panose="020B0604020202020204" charset="0"/>
      <p:regular r:id="rId27"/>
    </p:embeddedFont>
    <p:embeddedFont>
      <p:font typeface="Lora"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3112" autoAdjust="0"/>
  </p:normalViewPr>
  <p:slideViewPr>
    <p:cSldViewPr snapToGrid="0" snapToObjects="1">
      <p:cViewPr varScale="1">
        <p:scale>
          <a:sx n="49" d="100"/>
          <a:sy n="49" d="100"/>
        </p:scale>
        <p:origin x="1526"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70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Теперь перейдём к основным результатам нашего исследования.</a:t>
            </a:r>
            <a:endParaRPr lang="en-US" sz="1200" kern="1200" dirty="0" smtClean="0">
              <a:solidFill>
                <a:schemeClr val="tx1"/>
              </a:solidFill>
              <a:effectLst/>
              <a:latin typeface="+mn-lt"/>
              <a:ea typeface="+mn-ea"/>
              <a:cs typeface="+mn-cs"/>
            </a:endParaRPr>
          </a:p>
          <a:p>
            <a:endParaRPr lang="ru-RU" sz="1200" b="1"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Методология</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Анализ кривых плавления ДНК предоставляет информацию</a:t>
            </a:r>
            <a:r>
              <a:rPr lang="ru-RU" sz="1200" kern="1200" baseline="0" dirty="0" smtClean="0">
                <a:solidFill>
                  <a:schemeClr val="tx1"/>
                </a:solidFill>
                <a:effectLst/>
                <a:latin typeface="+mn-lt"/>
                <a:ea typeface="+mn-ea"/>
                <a:cs typeface="+mn-cs"/>
              </a:rPr>
              <a:t> о </a:t>
            </a:r>
            <a:r>
              <a:rPr lang="ru-RU" sz="1200" kern="1200" dirty="0" smtClean="0">
                <a:solidFill>
                  <a:schemeClr val="tx1"/>
                </a:solidFill>
                <a:effectLst/>
                <a:latin typeface="+mn-lt"/>
                <a:ea typeface="+mn-ea"/>
                <a:cs typeface="+mn-cs"/>
              </a:rPr>
              <a:t>структурной целостности двойной спирали. Параметры плавления ДНК — температура плавления </a:t>
            </a:r>
            <a:r>
              <a:rPr lang="en-US" sz="1200" kern="1200" dirty="0" smtClean="0">
                <a:solidFill>
                  <a:schemeClr val="tx1"/>
                </a:solidFill>
                <a:effectLst/>
                <a:latin typeface="+mn-lt"/>
                <a:ea typeface="+mn-ea"/>
                <a:cs typeface="+mn-cs"/>
              </a:rPr>
              <a:t>Tm</a:t>
            </a:r>
            <a:r>
              <a:rPr lang="ru-RU" sz="1200" kern="1200" dirty="0" smtClean="0">
                <a:solidFill>
                  <a:schemeClr val="tx1"/>
                </a:solidFill>
                <a:effectLst/>
                <a:latin typeface="+mn-lt"/>
                <a:ea typeface="+mn-ea"/>
                <a:cs typeface="+mn-cs"/>
              </a:rPr>
              <a:t> и интервал плавления </a:t>
            </a:r>
            <a:r>
              <a:rPr lang="en-US" sz="1200" kern="1200" dirty="0" smtClean="0">
                <a:solidFill>
                  <a:schemeClr val="tx1"/>
                </a:solidFill>
                <a:effectLst/>
                <a:latin typeface="+mn-lt"/>
                <a:ea typeface="+mn-ea"/>
                <a:cs typeface="+mn-cs"/>
              </a:rPr>
              <a:t>ΔT</a:t>
            </a:r>
            <a:r>
              <a:rPr lang="ru-RU" sz="1200" kern="1200" dirty="0" smtClean="0">
                <a:solidFill>
                  <a:schemeClr val="tx1"/>
                </a:solidFill>
                <a:effectLst/>
                <a:latin typeface="+mn-lt"/>
                <a:ea typeface="+mn-ea"/>
                <a:cs typeface="+mn-cs"/>
              </a:rPr>
              <a:t> — исключительно чувствительны к структуре двойной спирали.</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При облучении чистой ДНК мы наблюдали </a:t>
            </a:r>
            <a:r>
              <a:rPr lang="ru-RU" sz="1200" b="1" kern="1200" dirty="0" smtClean="0">
                <a:solidFill>
                  <a:schemeClr val="tx1"/>
                </a:solidFill>
                <a:effectLst/>
                <a:latin typeface="+mn-lt"/>
                <a:ea typeface="+mn-ea"/>
                <a:cs typeface="+mn-cs"/>
              </a:rPr>
              <a:t>прогрессивное снижение </a:t>
            </a:r>
            <a:r>
              <a:rPr lang="en-US" sz="1200" b="1" kern="1200" dirty="0" smtClean="0">
                <a:solidFill>
                  <a:schemeClr val="tx1"/>
                </a:solidFill>
                <a:effectLst/>
                <a:latin typeface="+mn-lt"/>
                <a:ea typeface="+mn-ea"/>
                <a:cs typeface="+mn-cs"/>
              </a:rPr>
              <a:t>Tm</a:t>
            </a:r>
            <a:r>
              <a:rPr lang="ru-RU" sz="1200" kern="1200" dirty="0" smtClean="0">
                <a:solidFill>
                  <a:schemeClr val="tx1"/>
                </a:solidFill>
                <a:effectLst/>
                <a:latin typeface="+mn-lt"/>
                <a:ea typeface="+mn-ea"/>
                <a:cs typeface="+mn-cs"/>
              </a:rPr>
              <a:t> с увеличением дозы излучения — от 53.6°</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 в контроле до 49.2°</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 при 4 Гр, что представляет собой снижение на 4.4°</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Интерпретация:</a:t>
            </a:r>
            <a:r>
              <a:rPr lang="ru-RU" sz="1200" kern="1200" dirty="0" smtClean="0">
                <a:solidFill>
                  <a:schemeClr val="tx1"/>
                </a:solidFill>
                <a:effectLst/>
                <a:latin typeface="+mn-lt"/>
                <a:ea typeface="+mn-ea"/>
                <a:cs typeface="+mn-cs"/>
              </a:rPr>
              <a:t> Радиационно-индуцированные разрывы цепей дестабилизируют двойную спираль ДНК, снижая тепловую энергию, требуемую для денатурации. Это устанавливает базовую радиационную чувствительность ДНК в отсутствие порфиринов.</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Здесь начинается самое интересное.</a:t>
            </a:r>
            <a:endParaRPr lang="en-US"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При низкой концентрации </a:t>
            </a:r>
            <a:r>
              <a:rPr lang="ru-RU" sz="1200" b="1" kern="1200" dirty="0" err="1" smtClean="0">
                <a:solidFill>
                  <a:schemeClr val="tx1"/>
                </a:solidFill>
                <a:effectLst/>
                <a:latin typeface="+mn-lt"/>
                <a:ea typeface="+mn-ea"/>
                <a:cs typeface="+mn-cs"/>
              </a:rPr>
              <a:t>порфирина</a:t>
            </a:r>
            <a:r>
              <a:rPr lang="ru-RU"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a:t>
            </a:r>
            <a:r>
              <a:rPr lang="ru-RU" sz="1200" b="1" kern="1200" dirty="0" smtClean="0">
                <a:solidFill>
                  <a:schemeClr val="tx1"/>
                </a:solidFill>
                <a:effectLst/>
                <a:latin typeface="+mn-lt"/>
                <a:ea typeface="+mn-ea"/>
                <a:cs typeface="+mn-cs"/>
              </a:rPr>
              <a:t> = 0.01):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Tm</a:t>
            </a:r>
            <a:r>
              <a:rPr lang="ru-RU" sz="1200" kern="1200" dirty="0" smtClean="0">
                <a:solidFill>
                  <a:schemeClr val="tx1"/>
                </a:solidFill>
                <a:effectLst/>
                <a:latin typeface="+mn-lt"/>
                <a:ea typeface="+mn-ea"/>
                <a:cs typeface="+mn-cs"/>
              </a:rPr>
              <a:t> остаётся практически постоянной (54.3-54.5°</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 при всех дозах излучения, в резком контрасте со снижением на 4.4°</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 для чистой ДНК.</a:t>
            </a:r>
            <a:endParaRPr lang="en-US"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Вывод:</a:t>
            </a:r>
            <a:r>
              <a:rPr lang="ru-RU"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TOEtPyP</a:t>
            </a:r>
            <a:r>
              <a:rPr lang="ru-RU" sz="1200" kern="1200" dirty="0" smtClean="0">
                <a:solidFill>
                  <a:schemeClr val="tx1"/>
                </a:solidFill>
                <a:effectLst/>
                <a:latin typeface="+mn-lt"/>
                <a:ea typeface="+mn-ea"/>
                <a:cs typeface="+mn-cs"/>
              </a:rPr>
              <a:t>4 оказывает </a:t>
            </a:r>
            <a:r>
              <a:rPr lang="ru-RU" sz="1200" b="1" kern="1200" dirty="0" smtClean="0">
                <a:solidFill>
                  <a:schemeClr val="tx1"/>
                </a:solidFill>
                <a:effectLst/>
                <a:latin typeface="+mn-lt"/>
                <a:ea typeface="+mn-ea"/>
                <a:cs typeface="+mn-cs"/>
              </a:rPr>
              <a:t>защитный эффект</a:t>
            </a:r>
            <a:r>
              <a:rPr lang="ru-RU" sz="1200" kern="1200" dirty="0" smtClean="0">
                <a:solidFill>
                  <a:schemeClr val="tx1"/>
                </a:solidFill>
                <a:effectLst/>
                <a:latin typeface="+mn-lt"/>
                <a:ea typeface="+mn-ea"/>
                <a:cs typeface="+mn-cs"/>
              </a:rPr>
              <a:t> при низкой концентрации, поддерживая термическую стабильность ДНК несмотря на облучение.</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При высокой концентрации (</a:t>
            </a:r>
            <a:r>
              <a:rPr lang="en-US" sz="1200" b="1" kern="1200" dirty="0" smtClean="0">
                <a:solidFill>
                  <a:schemeClr val="tx1"/>
                </a:solidFill>
                <a:effectLst/>
                <a:latin typeface="+mn-lt"/>
                <a:ea typeface="+mn-ea"/>
                <a:cs typeface="+mn-cs"/>
              </a:rPr>
              <a:t>r</a:t>
            </a:r>
            <a:r>
              <a:rPr lang="ru-RU" sz="1200" b="1" kern="1200" dirty="0" smtClean="0">
                <a:solidFill>
                  <a:schemeClr val="tx1"/>
                </a:solidFill>
                <a:effectLst/>
                <a:latin typeface="+mn-lt"/>
                <a:ea typeface="+mn-ea"/>
                <a:cs typeface="+mn-cs"/>
              </a:rPr>
              <a:t> = 0.04):</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При 4 Гр </a:t>
            </a:r>
            <a:r>
              <a:rPr lang="en-US" sz="1200" kern="1200" dirty="0" smtClean="0">
                <a:solidFill>
                  <a:schemeClr val="tx1"/>
                </a:solidFill>
                <a:effectLst/>
                <a:latin typeface="+mn-lt"/>
                <a:ea typeface="+mn-ea"/>
                <a:cs typeface="+mn-cs"/>
              </a:rPr>
              <a:t>Tm</a:t>
            </a:r>
            <a:r>
              <a:rPr lang="ru-RU" sz="1200" kern="1200" dirty="0" smtClean="0">
                <a:solidFill>
                  <a:schemeClr val="tx1"/>
                </a:solidFill>
                <a:effectLst/>
                <a:latin typeface="+mn-lt"/>
                <a:ea typeface="+mn-ea"/>
                <a:cs typeface="+mn-cs"/>
              </a:rPr>
              <a:t> увеличивается обратно до 56.0°</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 почти соответствуя необлучённому контролю (56.1°</a:t>
            </a:r>
            <a:r>
              <a:rPr lang="en-US" sz="1200" kern="1200" dirty="0" smtClean="0">
                <a:solidFill>
                  <a:schemeClr val="tx1"/>
                </a:solidFill>
                <a:effectLst/>
                <a:latin typeface="+mn-lt"/>
                <a:ea typeface="+mn-ea"/>
                <a:cs typeface="+mn-cs"/>
              </a:rPr>
              <a:t>C</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Защитное поведение, наблюдаемое при низких и высоких концентрациях </a:t>
            </a:r>
            <a:r>
              <a:rPr lang="ru-RU" sz="1200" kern="1200" dirty="0" err="1" smtClean="0">
                <a:solidFill>
                  <a:schemeClr val="tx1"/>
                </a:solidFill>
                <a:effectLst/>
                <a:latin typeface="+mn-lt"/>
                <a:ea typeface="+mn-ea"/>
                <a:cs typeface="+mn-cs"/>
              </a:rPr>
              <a:t>порфирина</a:t>
            </a:r>
            <a:r>
              <a:rPr lang="ru-RU" sz="1200" kern="1200" dirty="0" smtClean="0">
                <a:solidFill>
                  <a:schemeClr val="tx1"/>
                </a:solidFill>
                <a:effectLst/>
                <a:latin typeface="+mn-lt"/>
                <a:ea typeface="+mn-ea"/>
                <a:cs typeface="+mn-cs"/>
              </a:rPr>
              <a:t>, происходит от способности молекул перехватывать и нейтрализовать радиационно-генерированные свободные радикалы до того, как они повредят ДНК.</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Механизмы</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радиопротекции</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Улавливание АФК</a:t>
            </a:r>
            <a:r>
              <a:rPr lang="ru-RU" sz="1200" kern="1200" dirty="0" smtClean="0">
                <a:solidFill>
                  <a:schemeClr val="tx1"/>
                </a:solidFill>
                <a:effectLst/>
                <a:latin typeface="+mn-lt"/>
                <a:ea typeface="+mn-ea"/>
                <a:cs typeface="+mn-cs"/>
              </a:rPr>
              <a:t> — </a:t>
            </a:r>
            <a:r>
              <a:rPr lang="ru-RU" sz="1200" kern="1200" dirty="0" err="1" smtClean="0">
                <a:solidFill>
                  <a:schemeClr val="tx1"/>
                </a:solidFill>
                <a:effectLst/>
                <a:latin typeface="+mn-lt"/>
                <a:ea typeface="+mn-ea"/>
                <a:cs typeface="+mn-cs"/>
              </a:rPr>
              <a:t>порфирины</a:t>
            </a:r>
            <a:r>
              <a:rPr lang="ru-RU" sz="1200" kern="1200" dirty="0" smtClean="0">
                <a:solidFill>
                  <a:schemeClr val="tx1"/>
                </a:solidFill>
                <a:effectLst/>
                <a:latin typeface="+mn-lt"/>
                <a:ea typeface="+mn-ea"/>
                <a:cs typeface="+mn-cs"/>
              </a:rPr>
              <a:t> напрямую перехватывают гидроксильные радикалы, супероксид и другие реактивные формы</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Физическое экранирование</a:t>
            </a:r>
            <a:r>
              <a:rPr lang="ru-RU" sz="1200" kern="1200" dirty="0" smtClean="0">
                <a:solidFill>
                  <a:schemeClr val="tx1"/>
                </a:solidFill>
                <a:effectLst/>
                <a:latin typeface="+mn-lt"/>
                <a:ea typeface="+mn-ea"/>
                <a:cs typeface="+mn-cs"/>
              </a:rPr>
              <a:t> — связанные </a:t>
            </a:r>
            <a:r>
              <a:rPr lang="ru-RU" sz="1200" kern="1200" dirty="0" err="1" smtClean="0">
                <a:solidFill>
                  <a:schemeClr val="tx1"/>
                </a:solidFill>
                <a:effectLst/>
                <a:latin typeface="+mn-lt"/>
                <a:ea typeface="+mn-ea"/>
                <a:cs typeface="+mn-cs"/>
              </a:rPr>
              <a:t>порфирины</a:t>
            </a:r>
            <a:r>
              <a:rPr lang="ru-RU" sz="1200" kern="1200" dirty="0" smtClean="0">
                <a:solidFill>
                  <a:schemeClr val="tx1"/>
                </a:solidFill>
                <a:effectLst/>
                <a:latin typeface="+mn-lt"/>
                <a:ea typeface="+mn-ea"/>
                <a:cs typeface="+mn-cs"/>
              </a:rPr>
              <a:t> создают физический барьер, блокирующий доступ радикалов к ДНК</a:t>
            </a:r>
            <a:endParaRPr lang="en-US" sz="1200" kern="1200" dirty="0" smtClean="0">
              <a:solidFill>
                <a:schemeClr val="tx1"/>
              </a:solidFill>
              <a:effectLst/>
              <a:latin typeface="+mn-lt"/>
              <a:ea typeface="+mn-ea"/>
              <a:cs typeface="+mn-cs"/>
            </a:endParaRPr>
          </a:p>
          <a:p>
            <a:pPr lvl="0"/>
            <a:r>
              <a:rPr lang="ru-RU" sz="1200" b="1" kern="1200" dirty="0" err="1" smtClean="0">
                <a:solidFill>
                  <a:schemeClr val="tx1"/>
                </a:solidFill>
                <a:effectLst/>
                <a:latin typeface="+mn-lt"/>
                <a:ea typeface="+mn-ea"/>
                <a:cs typeface="+mn-cs"/>
              </a:rPr>
              <a:t>Донирование</a:t>
            </a:r>
            <a:r>
              <a:rPr lang="ru-RU" sz="1200" b="1" kern="1200" dirty="0" smtClean="0">
                <a:solidFill>
                  <a:schemeClr val="tx1"/>
                </a:solidFill>
                <a:effectLst/>
                <a:latin typeface="+mn-lt"/>
                <a:ea typeface="+mn-ea"/>
                <a:cs typeface="+mn-cs"/>
              </a:rPr>
              <a:t> электронов</a:t>
            </a:r>
            <a:r>
              <a:rPr lang="ru-RU" sz="1200" kern="1200" dirty="0" smtClean="0">
                <a:solidFill>
                  <a:schemeClr val="tx1"/>
                </a:solidFill>
                <a:effectLst/>
                <a:latin typeface="+mn-lt"/>
                <a:ea typeface="+mn-ea"/>
                <a:cs typeface="+mn-cs"/>
              </a:rPr>
              <a:t> — порфирин может нейтрализовать радикалы ДНК через </a:t>
            </a:r>
            <a:r>
              <a:rPr lang="ru-RU" sz="1200" kern="1200" dirty="0" err="1" smtClean="0">
                <a:solidFill>
                  <a:schemeClr val="tx1"/>
                </a:solidFill>
                <a:effectLst/>
                <a:latin typeface="+mn-lt"/>
                <a:ea typeface="+mn-ea"/>
                <a:cs typeface="+mn-cs"/>
              </a:rPr>
              <a:t>донирование</a:t>
            </a:r>
            <a:r>
              <a:rPr lang="ru-RU" sz="1200" kern="1200" dirty="0" smtClean="0">
                <a:solidFill>
                  <a:schemeClr val="tx1"/>
                </a:solidFill>
                <a:effectLst/>
                <a:latin typeface="+mn-lt"/>
                <a:ea typeface="+mn-ea"/>
                <a:cs typeface="+mn-cs"/>
              </a:rPr>
              <a:t> электронов</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Стабилизация цепей</a:t>
            </a:r>
            <a:r>
              <a:rPr lang="ru-RU" sz="1200" kern="1200" dirty="0" smtClean="0">
                <a:solidFill>
                  <a:schemeClr val="tx1"/>
                </a:solidFill>
                <a:effectLst/>
                <a:latin typeface="+mn-lt"/>
                <a:ea typeface="+mn-ea"/>
                <a:cs typeface="+mn-cs"/>
              </a:rPr>
              <a:t> — связывание </a:t>
            </a:r>
            <a:r>
              <a:rPr lang="ru-RU" sz="1200" kern="1200" dirty="0" err="1" smtClean="0">
                <a:solidFill>
                  <a:schemeClr val="tx1"/>
                </a:solidFill>
                <a:effectLst/>
                <a:latin typeface="+mn-lt"/>
                <a:ea typeface="+mn-ea"/>
                <a:cs typeface="+mn-cs"/>
              </a:rPr>
              <a:t>порфирина</a:t>
            </a:r>
            <a:r>
              <a:rPr lang="ru-RU" sz="1200" kern="1200" dirty="0" smtClean="0">
                <a:solidFill>
                  <a:schemeClr val="tx1"/>
                </a:solidFill>
                <a:effectLst/>
                <a:latin typeface="+mn-lt"/>
                <a:ea typeface="+mn-ea"/>
                <a:cs typeface="+mn-cs"/>
              </a:rPr>
              <a:t> увеличивает термическую стабильность ДНК</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Механизм радиосенсибилизации</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При оптимальной промежуточной концентрации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 = 0.02 </a:t>
            </a:r>
            <a:r>
              <a:rPr lang="ru-RU" sz="1200" kern="1200" dirty="0" err="1" smtClean="0">
                <a:solidFill>
                  <a:schemeClr val="tx1"/>
                </a:solidFill>
                <a:effectLst/>
                <a:latin typeface="+mn-lt"/>
                <a:ea typeface="+mn-ea"/>
                <a:cs typeface="+mn-cs"/>
              </a:rPr>
              <a:t>порфирины</a:t>
            </a:r>
            <a:r>
              <a:rPr lang="ru-RU" sz="1200" kern="1200" dirty="0" smtClean="0">
                <a:solidFill>
                  <a:schemeClr val="tx1"/>
                </a:solidFill>
                <a:effectLst/>
                <a:latin typeface="+mn-lt"/>
                <a:ea typeface="+mn-ea"/>
                <a:cs typeface="+mn-cs"/>
              </a:rPr>
              <a:t> переключаются от защиты ДНК к амплификации радиационно-индуцированного повреждения.</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Механизмы</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включают</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Локализованная генерация АФК</a:t>
            </a:r>
            <a:r>
              <a:rPr lang="ru-RU" sz="1200" kern="1200" dirty="0" smtClean="0">
                <a:solidFill>
                  <a:schemeClr val="tx1"/>
                </a:solidFill>
                <a:effectLst/>
                <a:latin typeface="+mn-lt"/>
                <a:ea typeface="+mn-ea"/>
                <a:cs typeface="+mn-cs"/>
              </a:rPr>
              <a:t> — молекулы </a:t>
            </a:r>
            <a:r>
              <a:rPr lang="ru-RU" sz="1200" kern="1200" dirty="0" err="1" smtClean="0">
                <a:solidFill>
                  <a:schemeClr val="tx1"/>
                </a:solidFill>
                <a:effectLst/>
                <a:latin typeface="+mn-lt"/>
                <a:ea typeface="+mn-ea"/>
                <a:cs typeface="+mn-cs"/>
              </a:rPr>
              <a:t>порфирина</a:t>
            </a:r>
            <a:r>
              <a:rPr lang="ru-RU" sz="1200" kern="1200" dirty="0" smtClean="0">
                <a:solidFill>
                  <a:schemeClr val="tx1"/>
                </a:solidFill>
                <a:effectLst/>
                <a:latin typeface="+mn-lt"/>
                <a:ea typeface="+mn-ea"/>
                <a:cs typeface="+mn-cs"/>
              </a:rPr>
              <a:t>, связанные с ДНК, концентрируют радикальное повреждение в критических местах</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Захват вторичных электронов</a:t>
            </a:r>
            <a:r>
              <a:rPr lang="ru-RU" sz="1200" kern="1200" dirty="0" smtClean="0">
                <a:solidFill>
                  <a:schemeClr val="tx1"/>
                </a:solidFill>
                <a:effectLst/>
                <a:latin typeface="+mn-lt"/>
                <a:ea typeface="+mn-ea"/>
                <a:cs typeface="+mn-cs"/>
              </a:rPr>
              <a:t> — металлические центры в </a:t>
            </a:r>
            <a:r>
              <a:rPr lang="ru-RU" sz="1200" kern="1200" dirty="0" err="1" smtClean="0">
                <a:solidFill>
                  <a:schemeClr val="tx1"/>
                </a:solidFill>
                <a:effectLst/>
                <a:latin typeface="+mn-lt"/>
                <a:ea typeface="+mn-ea"/>
                <a:cs typeface="+mn-cs"/>
              </a:rPr>
              <a:t>порфиринах</a:t>
            </a:r>
            <a:r>
              <a:rPr lang="ru-RU" sz="1200" kern="1200" dirty="0" smtClean="0">
                <a:solidFill>
                  <a:schemeClr val="tx1"/>
                </a:solidFill>
                <a:effectLst/>
                <a:latin typeface="+mn-lt"/>
                <a:ea typeface="+mn-ea"/>
                <a:cs typeface="+mn-cs"/>
              </a:rPr>
              <a:t> усиливают электронные взаимодействия</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Перенос энергии</a:t>
            </a:r>
            <a:r>
              <a:rPr lang="ru-RU" sz="1200" kern="1200" dirty="0" smtClean="0">
                <a:solidFill>
                  <a:schemeClr val="tx1"/>
                </a:solidFill>
                <a:effectLst/>
                <a:latin typeface="+mn-lt"/>
                <a:ea typeface="+mn-ea"/>
                <a:cs typeface="+mn-cs"/>
              </a:rPr>
              <a:t> — возбуждённые состояния </a:t>
            </a:r>
            <a:r>
              <a:rPr lang="ru-RU" sz="1200" kern="1200" dirty="0" err="1" smtClean="0">
                <a:solidFill>
                  <a:schemeClr val="tx1"/>
                </a:solidFill>
                <a:effectLst/>
                <a:latin typeface="+mn-lt"/>
                <a:ea typeface="+mn-ea"/>
                <a:cs typeface="+mn-cs"/>
              </a:rPr>
              <a:t>порфирина</a:t>
            </a:r>
            <a:r>
              <a:rPr lang="ru-RU" sz="1200" kern="1200" dirty="0" smtClean="0">
                <a:solidFill>
                  <a:schemeClr val="tx1"/>
                </a:solidFill>
                <a:effectLst/>
                <a:latin typeface="+mn-lt"/>
                <a:ea typeface="+mn-ea"/>
                <a:cs typeface="+mn-cs"/>
              </a:rPr>
              <a:t> могут переноситься на основания ДНК</a:t>
            </a:r>
            <a:endParaRPr lang="en-US"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Эмиссия </a:t>
            </a:r>
            <a:r>
              <a:rPr lang="ru-RU" sz="1200" b="1" kern="1200" dirty="0" err="1" smtClean="0">
                <a:solidFill>
                  <a:schemeClr val="tx1"/>
                </a:solidFill>
                <a:effectLst/>
                <a:latin typeface="+mn-lt"/>
                <a:ea typeface="+mn-ea"/>
                <a:cs typeface="+mn-cs"/>
              </a:rPr>
              <a:t>оже</a:t>
            </a:r>
            <a:r>
              <a:rPr lang="ru-RU" sz="1200" b="1" kern="1200" dirty="0" smtClean="0">
                <a:solidFill>
                  <a:schemeClr val="tx1"/>
                </a:solidFill>
                <a:effectLst/>
                <a:latin typeface="+mn-lt"/>
                <a:ea typeface="+mn-ea"/>
                <a:cs typeface="+mn-cs"/>
              </a:rPr>
              <a:t>-электронов</a:t>
            </a:r>
            <a:r>
              <a:rPr lang="ru-RU" sz="1200" kern="1200" dirty="0" smtClean="0">
                <a:solidFill>
                  <a:schemeClr val="tx1"/>
                </a:solidFill>
                <a:effectLst/>
                <a:latin typeface="+mn-lt"/>
                <a:ea typeface="+mn-ea"/>
                <a:cs typeface="+mn-cs"/>
              </a:rPr>
              <a:t> — металлические ионы производят </a:t>
            </a:r>
            <a:r>
              <a:rPr lang="ru-RU" sz="1200" kern="1200" dirty="0" err="1" smtClean="0">
                <a:solidFill>
                  <a:schemeClr val="tx1"/>
                </a:solidFill>
                <a:effectLst/>
                <a:latin typeface="+mn-lt"/>
                <a:ea typeface="+mn-ea"/>
                <a:cs typeface="+mn-cs"/>
              </a:rPr>
              <a:t>оже</a:t>
            </a:r>
            <a:r>
              <a:rPr lang="ru-RU" sz="1200" kern="1200" dirty="0" smtClean="0">
                <a:solidFill>
                  <a:schemeClr val="tx1"/>
                </a:solidFill>
                <a:effectLst/>
                <a:latin typeface="+mn-lt"/>
                <a:ea typeface="+mn-ea"/>
                <a:cs typeface="+mn-cs"/>
              </a:rPr>
              <a:t>-электроны, создавая плотные треки ионизации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err="1" smtClean="0">
                <a:solidFill>
                  <a:schemeClr val="tx1"/>
                </a:solidFill>
                <a:effectLst/>
                <a:latin typeface="+mn-lt"/>
                <a:ea typeface="+mn-ea"/>
                <a:cs typeface="+mn-cs"/>
              </a:rPr>
              <a:t>Концентрационно</a:t>
            </a:r>
            <a:r>
              <a:rPr lang="ru-RU" sz="1200" b="1" kern="1200" dirty="0" smtClean="0">
                <a:solidFill>
                  <a:schemeClr val="tx1"/>
                </a:solidFill>
                <a:effectLst/>
                <a:latin typeface="+mn-lt"/>
                <a:ea typeface="+mn-ea"/>
                <a:cs typeface="+mn-cs"/>
              </a:rPr>
              <a:t>-зависимая двойная роль</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Это </a:t>
            </a:r>
            <a:r>
              <a:rPr lang="ru-RU" sz="1200" b="1" kern="1200" dirty="0" smtClean="0">
                <a:solidFill>
                  <a:schemeClr val="tx1"/>
                </a:solidFill>
                <a:effectLst/>
                <a:latin typeface="+mn-lt"/>
                <a:ea typeface="+mn-ea"/>
                <a:cs typeface="+mn-cs"/>
              </a:rPr>
              <a:t>парадокс концентрации </a:t>
            </a:r>
            <a:r>
              <a:rPr lang="ru-RU" sz="1200" b="1" kern="1200" dirty="0" err="1" smtClean="0">
                <a:solidFill>
                  <a:schemeClr val="tx1"/>
                </a:solidFill>
                <a:effectLst/>
                <a:latin typeface="+mn-lt"/>
                <a:ea typeface="+mn-ea"/>
                <a:cs typeface="+mn-cs"/>
              </a:rPr>
              <a:t>порфирина</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Низкая концентрация</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=0.01): улавливание доминирует над сенсибилизацией</a:t>
            </a:r>
            <a:endParaRPr lang="en-US" sz="1200" kern="1200" dirty="0" smtClean="0">
              <a:solidFill>
                <a:schemeClr val="tx1"/>
              </a:solidFill>
              <a:effectLst/>
              <a:latin typeface="+mn-lt"/>
              <a:ea typeface="+mn-ea"/>
              <a:cs typeface="+mn-cs"/>
            </a:endParaRPr>
          </a:p>
          <a:p>
            <a:pPr lvl="0"/>
            <a:r>
              <a:rPr lang="en-US" sz="1200" b="1" kern="1200" dirty="0" err="1" smtClean="0">
                <a:solidFill>
                  <a:schemeClr val="tx1"/>
                </a:solidFill>
                <a:effectLst/>
                <a:latin typeface="+mn-lt"/>
                <a:ea typeface="+mn-ea"/>
                <a:cs typeface="+mn-cs"/>
              </a:rPr>
              <a:t>Промежуточная</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концентрация</a:t>
            </a:r>
            <a:r>
              <a:rPr lang="en-US" sz="1200" kern="1200" dirty="0" smtClean="0">
                <a:solidFill>
                  <a:schemeClr val="tx1"/>
                </a:solidFill>
                <a:effectLst/>
                <a:latin typeface="+mn-lt"/>
                <a:ea typeface="+mn-ea"/>
                <a:cs typeface="+mn-cs"/>
              </a:rPr>
              <a:t> (r=0.02): </a:t>
            </a:r>
            <a:r>
              <a:rPr lang="en-US" sz="1200" b="1" kern="1200" dirty="0" smtClean="0">
                <a:solidFill>
                  <a:schemeClr val="tx1"/>
                </a:solidFill>
                <a:effectLst/>
                <a:latin typeface="+mn-lt"/>
                <a:ea typeface="+mn-ea"/>
                <a:cs typeface="+mn-cs"/>
              </a:rPr>
              <a:t>ОПТИМАЛЬНАЯ РАДИОСЕНСИБИЛИЗАЦИЯ</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Высокая концентрация</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=0.04): возвращается защитный эффект</a:t>
            </a:r>
            <a:endParaRPr lang="en-US" sz="1200" kern="1200" dirty="0" smtClean="0">
              <a:solidFill>
                <a:schemeClr val="tx1"/>
              </a:solidFill>
              <a:effectLst/>
              <a:latin typeface="+mn-lt"/>
              <a:ea typeface="+mn-ea"/>
              <a:cs typeface="+mn-cs"/>
            </a:endParaRPr>
          </a:p>
          <a:p>
            <a:endParaRPr lang="ru-RU" sz="1200" b="1"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Клинические последствия</a:t>
            </a:r>
            <a:r>
              <a:rPr lang="ru-RU" sz="1200" kern="1200" dirty="0" smtClean="0">
                <a:solidFill>
                  <a:schemeClr val="tx1"/>
                </a:solidFill>
                <a:effectLst/>
                <a:latin typeface="+mn-lt"/>
                <a:ea typeface="+mn-ea"/>
                <a:cs typeface="+mn-cs"/>
              </a:rPr>
              <a:t> огромны. Мы можем использовать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 ≤ 0.01 или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 ≥ 0.04 для защиты нормальных тканей во время лучевой терапии, при этом поддерживая </a:t>
            </a:r>
            <a:r>
              <a:rPr lang="en-US" sz="1200" kern="1200" dirty="0" smtClean="0">
                <a:solidFill>
                  <a:schemeClr val="tx1"/>
                </a:solidFill>
                <a:effectLst/>
                <a:latin typeface="+mn-lt"/>
                <a:ea typeface="+mn-ea"/>
                <a:cs typeface="+mn-cs"/>
              </a:rPr>
              <a:t>r</a:t>
            </a:r>
            <a:r>
              <a:rPr lang="ru-RU" sz="1200" kern="1200" dirty="0" smtClean="0">
                <a:solidFill>
                  <a:schemeClr val="tx1"/>
                </a:solidFill>
                <a:effectLst/>
                <a:latin typeface="+mn-lt"/>
                <a:ea typeface="+mn-ea"/>
                <a:cs typeface="+mn-cs"/>
              </a:rPr>
              <a:t> = 0.02 в месте опухоли или инфекции для максимальной сенсибилизации.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dirty="0" smtClean="0"/>
              <a:t>Преимущества по сравнению с существующими методами лечения</a:t>
            </a:r>
          </a:p>
          <a:p>
            <a:r>
              <a:rPr lang="ru-RU" b="1" dirty="0" smtClean="0"/>
              <a:t>В сравнении с антибиотиками</a:t>
            </a:r>
          </a:p>
          <a:p>
            <a:r>
              <a:rPr lang="ru-RU" b="1" dirty="0" smtClean="0"/>
              <a:t>Отсутствие развития резистентности</a:t>
            </a:r>
            <a:r>
              <a:rPr lang="ru-RU" dirty="0" smtClean="0"/>
              <a:t> Многоцелевое неспецифическое окислительное повреждение предотвращает адаптацию. АФК атакуют множественные клеточные компоненты одновременно.</a:t>
            </a:r>
          </a:p>
          <a:p>
            <a:r>
              <a:rPr lang="ru-RU" b="1" dirty="0" smtClean="0"/>
              <a:t>Широкий спектр действия</a:t>
            </a:r>
            <a:r>
              <a:rPr lang="ru-RU" dirty="0" smtClean="0"/>
              <a:t> Эффективны против всех классов микроорганизмов: грамположительные, грамотрицательные, грибы, вирусы. Не зависят от специфических клеточных мишеней.</a:t>
            </a:r>
          </a:p>
          <a:p>
            <a:r>
              <a:rPr lang="ru-RU" b="1" dirty="0" smtClean="0"/>
              <a:t>Проникновение через биоплёнки</a:t>
            </a:r>
            <a:r>
              <a:rPr lang="ru-RU" dirty="0" smtClean="0"/>
              <a:t> Физические агенты (свет, излучение) преодолевают барьеры внеклеточного матрикса, которые исключают антибиотики. АФК диффундируют через структуру биоплёнки.</a:t>
            </a:r>
          </a:p>
          <a:p>
            <a:r>
              <a:rPr lang="ru-RU" b="1" dirty="0" smtClean="0"/>
              <a:t>Быстрое действие</a:t>
            </a:r>
            <a:r>
              <a:rPr lang="ru-RU" dirty="0" smtClean="0"/>
              <a:t> Уничтожение происходит в течение минут-часов по сравнению с днями при антибиотикотерапии. Немедленная </a:t>
            </a:r>
            <a:r>
              <a:rPr lang="ru-RU" dirty="0" err="1" smtClean="0"/>
              <a:t>инактивация</a:t>
            </a:r>
            <a:r>
              <a:rPr lang="ru-RU" dirty="0" smtClean="0"/>
              <a:t> снижает инфекционную нагрузку.</a:t>
            </a:r>
          </a:p>
          <a:p>
            <a:r>
              <a:rPr lang="ru-RU" b="1" dirty="0" smtClean="0"/>
              <a:t>В сравнении с традиционной лучевой терапией</a:t>
            </a:r>
          </a:p>
          <a:p>
            <a:r>
              <a:rPr lang="ru-RU" b="1" dirty="0" smtClean="0"/>
              <a:t>Требуется более низкая доза</a:t>
            </a:r>
            <a:r>
              <a:rPr lang="ru-RU" dirty="0" smtClean="0"/>
              <a:t> Сенсибилизация </a:t>
            </a:r>
            <a:r>
              <a:rPr lang="ru-RU" dirty="0" err="1" smtClean="0"/>
              <a:t>порфирином</a:t>
            </a:r>
            <a:r>
              <a:rPr lang="ru-RU" dirty="0" smtClean="0"/>
              <a:t> снижает дозу излучения в 4-5 раз, </a:t>
            </a:r>
            <a:r>
              <a:rPr lang="ru-RU" dirty="0" err="1" smtClean="0"/>
              <a:t>минимизируя</a:t>
            </a:r>
            <a:r>
              <a:rPr lang="ru-RU" dirty="0" smtClean="0"/>
              <a:t> токсичность для нормальных тканей при сохранении эффективности.</a:t>
            </a:r>
          </a:p>
          <a:p>
            <a:r>
              <a:rPr lang="ru-RU" b="1" dirty="0" smtClean="0"/>
              <a:t>Селективность</a:t>
            </a:r>
            <a:r>
              <a:rPr lang="ru-RU" dirty="0" smtClean="0"/>
              <a:t> Преимущественное накопление </a:t>
            </a:r>
            <a:r>
              <a:rPr lang="ru-RU" dirty="0" err="1" smtClean="0"/>
              <a:t>порфирина</a:t>
            </a:r>
            <a:r>
              <a:rPr lang="ru-RU" dirty="0" smtClean="0"/>
              <a:t> в бактериальных клетках или опухолях обеспечивает целевую селективность, отсутствующую при облучении без </a:t>
            </a:r>
            <a:r>
              <a:rPr lang="ru-RU" dirty="0" err="1" smtClean="0"/>
              <a:t>порфирина</a:t>
            </a:r>
            <a:r>
              <a:rPr lang="ru-RU" dirty="0" smtClean="0"/>
              <a:t>.</a:t>
            </a:r>
          </a:p>
          <a:p>
            <a:r>
              <a:rPr lang="ru-RU" b="1" dirty="0" smtClean="0"/>
              <a:t>Настраиваемый эффект</a:t>
            </a:r>
            <a:r>
              <a:rPr lang="ru-RU" dirty="0" smtClean="0"/>
              <a:t> Защита или сенсибилизация путём контроля концентрации: r ≤ 0.01 или r ≥ 0.04 для защиты, r = 0.02 для сенсибилизации.</a:t>
            </a:r>
          </a:p>
          <a:p>
            <a:r>
              <a:rPr lang="ru-RU" b="1" dirty="0" smtClean="0"/>
              <a:t>Снижение побочных эффектов</a:t>
            </a:r>
            <a:r>
              <a:rPr lang="ru-RU" dirty="0" smtClean="0"/>
              <a:t> Целенаправленное повреждение с </a:t>
            </a:r>
            <a:r>
              <a:rPr lang="ru-RU" dirty="0" err="1" smtClean="0"/>
              <a:t>радиопротекцией</a:t>
            </a:r>
            <a:r>
              <a:rPr lang="ru-RU" dirty="0" smtClean="0"/>
              <a:t> нормальных тканей, расширяющее терапевтическое окно и улучшающее профиль безопасности.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Нейтронная терапия с высоким ЛПЭ предлагает дополнительные возможности для лечения глубоких и резистентных инфекций. Синергия с </a:t>
            </a:r>
            <a:r>
              <a:rPr lang="ru-RU" sz="1200" kern="1200" dirty="0" err="1" smtClean="0">
                <a:solidFill>
                  <a:schemeClr val="tx1"/>
                </a:solidFill>
                <a:effectLst/>
                <a:latin typeface="+mn-lt"/>
                <a:ea typeface="+mn-ea"/>
                <a:cs typeface="+mn-cs"/>
              </a:rPr>
              <a:t>порфириновыми</a:t>
            </a:r>
            <a:r>
              <a:rPr lang="ru-RU" sz="1200" kern="1200" dirty="0" smtClean="0">
                <a:solidFill>
                  <a:schemeClr val="tx1"/>
                </a:solidFill>
                <a:effectLst/>
                <a:latin typeface="+mn-lt"/>
                <a:ea typeface="+mn-ea"/>
                <a:cs typeface="+mn-cs"/>
              </a:rPr>
              <a:t> сенсибилизаторами, содержащими нейтрон-захватывающие элементы, может значительно усилить антимикробный эффект.</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Сегодня мы сталкиваемся с глобальным кризисом антимикробной резистентности. </a:t>
            </a:r>
            <a:r>
              <a:rPr lang="ru-RU" sz="1200" kern="1200" dirty="0" err="1" smtClean="0">
                <a:solidFill>
                  <a:schemeClr val="tx1"/>
                </a:solidFill>
                <a:effectLst/>
                <a:latin typeface="+mn-lt"/>
                <a:ea typeface="+mn-ea"/>
                <a:cs typeface="+mn-cs"/>
              </a:rPr>
              <a:t>Мультирезистентные</a:t>
            </a:r>
            <a:r>
              <a:rPr lang="ru-RU" sz="1200" kern="1200" dirty="0" smtClean="0">
                <a:solidFill>
                  <a:schemeClr val="tx1"/>
                </a:solidFill>
                <a:effectLst/>
                <a:latin typeface="+mn-lt"/>
                <a:ea typeface="+mn-ea"/>
                <a:cs typeface="+mn-cs"/>
              </a:rPr>
              <a:t> бактерии представляют одну из наиболее серьёзных угроз для систем здравоохранения во всём мире. Традиционные антибиотики становятся всё менее эффективными — ежегодно регистрируется 2-3 миллиона инфекций, вызванных резистентными штаммами. Клиническое и экономическое бремя колоссально, что создаёт острую необходимость в поиске альтернативных терапевтических подходов.</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Традиционные антимикробные стратегии демонстрируют снижающуюся эффективность, поскольку бактериальная адаптация происходит быстрее, чем разработка новых лекарственных препаратов.</a:t>
            </a:r>
            <a:endParaRPr lang="en-US" sz="1200" kern="1200" dirty="0" smtClean="0">
              <a:solidFill>
                <a:schemeClr val="tx1"/>
              </a:solidFill>
              <a:effectLst/>
              <a:latin typeface="+mn-lt"/>
              <a:ea typeface="+mn-ea"/>
              <a:cs typeface="+mn-cs"/>
            </a:endParaRPr>
          </a:p>
          <a:p>
            <a:endParaRPr lang="ru-RU" sz="1200" b="1"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Наш подход</a:t>
            </a:r>
            <a:r>
              <a:rPr lang="ru-RU" sz="1200" kern="1200" dirty="0" smtClean="0">
                <a:solidFill>
                  <a:schemeClr val="tx1"/>
                </a:solidFill>
                <a:effectLst/>
                <a:latin typeface="+mn-lt"/>
                <a:ea typeface="+mn-ea"/>
                <a:cs typeface="+mn-cs"/>
              </a:rPr>
              <a:t> основан на двухрежимной стратегии, которая включает:</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Фотодинамическую терапию</a:t>
            </a:r>
            <a:r>
              <a:rPr lang="ru-RU" sz="1200" kern="1200" dirty="0" smtClean="0">
                <a:solidFill>
                  <a:schemeClr val="tx1"/>
                </a:solidFill>
                <a:effectLst/>
                <a:latin typeface="+mn-lt"/>
                <a:ea typeface="+mn-ea"/>
                <a:cs typeface="+mn-cs"/>
              </a:rPr>
              <a:t> — </a:t>
            </a:r>
            <a:r>
              <a:rPr lang="ru-RU" sz="1200" kern="1200" dirty="0" err="1" smtClean="0">
                <a:solidFill>
                  <a:schemeClr val="tx1"/>
                </a:solidFill>
                <a:effectLst/>
                <a:latin typeface="+mn-lt"/>
                <a:ea typeface="+mn-ea"/>
                <a:cs typeface="+mn-cs"/>
              </a:rPr>
              <a:t>светоактивируемое</a:t>
            </a:r>
            <a:r>
              <a:rPr lang="ru-RU" sz="1200" kern="1200" dirty="0" smtClean="0">
                <a:solidFill>
                  <a:schemeClr val="tx1"/>
                </a:solidFill>
                <a:effectLst/>
                <a:latin typeface="+mn-lt"/>
                <a:ea typeface="+mn-ea"/>
                <a:cs typeface="+mn-cs"/>
              </a:rPr>
              <a:t> антимикробное действие через генерацию активных форм кислорода</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Радиационное усиление</a:t>
            </a:r>
            <a:r>
              <a:rPr lang="ru-RU" sz="1200" kern="1200" dirty="0" smtClean="0">
                <a:solidFill>
                  <a:schemeClr val="tx1"/>
                </a:solidFill>
                <a:effectLst/>
                <a:latin typeface="+mn-lt"/>
                <a:ea typeface="+mn-ea"/>
                <a:cs typeface="+mn-cs"/>
              </a:rPr>
              <a:t> — ионизирующее излучение для направленной повреждений ДНК</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Комбинированную синергию</a:t>
            </a:r>
            <a:r>
              <a:rPr lang="ru-RU" sz="1200" kern="1200" dirty="0" smtClean="0">
                <a:solidFill>
                  <a:schemeClr val="tx1"/>
                </a:solidFill>
                <a:effectLst/>
                <a:latin typeface="+mn-lt"/>
                <a:ea typeface="+mn-ea"/>
                <a:cs typeface="+mn-cs"/>
              </a:rPr>
              <a:t> — превосходную эффективность без потенциала развития резистентности</a:t>
            </a:r>
            <a:endParaRPr lang="en-US"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использование катионные </a:t>
            </a:r>
            <a:r>
              <a:rPr lang="ru-RU" sz="1200" kern="1200" dirty="0" err="1" smtClean="0">
                <a:solidFill>
                  <a:schemeClr val="tx1"/>
                </a:solidFill>
                <a:effectLst/>
                <a:latin typeface="+mn-lt"/>
                <a:ea typeface="+mn-ea"/>
                <a:cs typeface="+mn-cs"/>
              </a:rPr>
              <a:t>порфирины</a:t>
            </a:r>
            <a:r>
              <a:rPr lang="ru-RU" sz="1200" kern="1200" dirty="0" smtClean="0">
                <a:solidFill>
                  <a:schemeClr val="tx1"/>
                </a:solidFill>
                <a:effectLst/>
                <a:latin typeface="+mn-lt"/>
                <a:ea typeface="+mn-ea"/>
                <a:cs typeface="+mn-cs"/>
              </a:rPr>
              <a:t> как универсальные агенты, способные к </a:t>
            </a:r>
            <a:r>
              <a:rPr lang="ru-RU" sz="1200" kern="1200" dirty="0" err="1" smtClean="0">
                <a:solidFill>
                  <a:schemeClr val="tx1"/>
                </a:solidFill>
                <a:effectLst/>
                <a:latin typeface="+mn-lt"/>
                <a:ea typeface="+mn-ea"/>
                <a:cs typeface="+mn-cs"/>
              </a:rPr>
              <a:t>фотосенсибилизации</a:t>
            </a:r>
            <a:r>
              <a:rPr lang="ru-RU" sz="1200" kern="1200" dirty="0" smtClean="0">
                <a:solidFill>
                  <a:schemeClr val="tx1"/>
                </a:solidFill>
                <a:effectLst/>
                <a:latin typeface="+mn-lt"/>
                <a:ea typeface="+mn-ea"/>
                <a:cs typeface="+mn-cs"/>
              </a:rPr>
              <a:t> и радиосенсибилизации одновременно.</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Библиотека</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порфиринов, которую мы исследовали</a:t>
            </a:r>
            <a:r>
              <a:rPr lang="ru-RU" sz="1200" kern="1200" baseline="0" dirty="0" smtClean="0">
                <a:solidFill>
                  <a:schemeClr val="tx1"/>
                </a:solidFill>
                <a:effectLst/>
                <a:latin typeface="+mn-lt"/>
                <a:ea typeface="+mn-ea"/>
                <a:cs typeface="+mn-cs"/>
              </a:rPr>
              <a:t> достаточно широкая</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Ключевые</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характеристики</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Катионный заряд +4</a:t>
            </a:r>
            <a:r>
              <a:rPr lang="ru-RU" sz="1200" kern="1200" dirty="0" smtClean="0">
                <a:solidFill>
                  <a:schemeClr val="tx1"/>
                </a:solidFill>
                <a:effectLst/>
                <a:latin typeface="+mn-lt"/>
                <a:ea typeface="+mn-ea"/>
                <a:cs typeface="+mn-cs"/>
              </a:rPr>
              <a:t> на периферических </a:t>
            </a:r>
            <a:r>
              <a:rPr lang="ru-RU" sz="1200" kern="1200" dirty="0" err="1" smtClean="0">
                <a:solidFill>
                  <a:schemeClr val="tx1"/>
                </a:solidFill>
                <a:effectLst/>
                <a:latin typeface="+mn-lt"/>
                <a:ea typeface="+mn-ea"/>
                <a:cs typeface="+mn-cs"/>
              </a:rPr>
              <a:t>пиридиниевых</a:t>
            </a:r>
            <a:r>
              <a:rPr lang="ru-RU" sz="1200" kern="1200" dirty="0" smtClean="0">
                <a:solidFill>
                  <a:schemeClr val="tx1"/>
                </a:solidFill>
                <a:effectLst/>
                <a:latin typeface="+mn-lt"/>
                <a:ea typeface="+mn-ea"/>
                <a:cs typeface="+mn-cs"/>
              </a:rPr>
              <a:t> группах обеспечивает исключительную растворимость в воде и электростатическое сродство к отрицательно заряженным бактериальным поверхностям и фосфатному остову ДНК</a:t>
            </a:r>
            <a:endParaRPr lang="en-US" sz="1200" kern="1200" dirty="0" smtClean="0">
              <a:solidFill>
                <a:schemeClr val="tx1"/>
              </a:solidFill>
              <a:effectLst/>
              <a:latin typeface="+mn-lt"/>
              <a:ea typeface="+mn-ea"/>
              <a:cs typeface="+mn-cs"/>
            </a:endParaRPr>
          </a:p>
          <a:p>
            <a:pPr lvl="0"/>
            <a:r>
              <a:rPr lang="ru-RU" sz="1200" b="1" kern="1200" dirty="0" err="1" smtClean="0">
                <a:solidFill>
                  <a:schemeClr val="tx1"/>
                </a:solidFill>
                <a:effectLst/>
                <a:latin typeface="+mn-lt"/>
                <a:ea typeface="+mn-ea"/>
                <a:cs typeface="+mn-cs"/>
              </a:rPr>
              <a:t>Водорастворимость</a:t>
            </a:r>
            <a:r>
              <a:rPr lang="ru-RU" sz="1200" kern="1200" dirty="0" smtClean="0">
                <a:solidFill>
                  <a:schemeClr val="tx1"/>
                </a:solidFill>
                <a:effectLst/>
                <a:latin typeface="+mn-lt"/>
                <a:ea typeface="+mn-ea"/>
                <a:cs typeface="+mn-cs"/>
              </a:rPr>
              <a:t> — отличная </a:t>
            </a:r>
            <a:r>
              <a:rPr lang="ru-RU" sz="1200" kern="1200" dirty="0" err="1" smtClean="0">
                <a:solidFill>
                  <a:schemeClr val="tx1"/>
                </a:solidFill>
                <a:effectLst/>
                <a:latin typeface="+mn-lt"/>
                <a:ea typeface="+mn-ea"/>
                <a:cs typeface="+mn-cs"/>
              </a:rPr>
              <a:t>биодоступность</a:t>
            </a:r>
            <a:r>
              <a:rPr lang="ru-RU" sz="1200" kern="1200" dirty="0" smtClean="0">
                <a:solidFill>
                  <a:schemeClr val="tx1"/>
                </a:solidFill>
                <a:effectLst/>
                <a:latin typeface="+mn-lt"/>
                <a:ea typeface="+mn-ea"/>
                <a:cs typeface="+mn-cs"/>
              </a:rPr>
              <a:t> без органических растворителей, позволяющая прямое биологическое применение</a:t>
            </a:r>
            <a:endParaRPr lang="en-US"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Важно отметить, что катионная природа обеспечивает селективное накопление в бактериальных клетках по сравнению с клетками млекопитающих благодаря различиям в мембранном потенциале.</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Результаты впечатляют:</a:t>
            </a:r>
          </a:p>
          <a:p>
            <a:r>
              <a:rPr lang="ru-RU" b="1" dirty="0" smtClean="0"/>
              <a:t>Тёмная </a:t>
            </a:r>
            <a:r>
              <a:rPr lang="ru-RU" b="1" dirty="0" err="1" smtClean="0"/>
              <a:t>цитотоксичность</a:t>
            </a:r>
            <a:r>
              <a:rPr lang="ru-RU" b="1" dirty="0" smtClean="0"/>
              <a:t>: 60%</a:t>
            </a:r>
            <a:r>
              <a:rPr lang="ru-RU" dirty="0" smtClean="0"/>
              <a:t> </a:t>
            </a:r>
            <a:r>
              <a:rPr lang="ru-RU" dirty="0" err="1" smtClean="0"/>
              <a:t>инактивации</a:t>
            </a:r>
            <a:r>
              <a:rPr lang="ru-RU" dirty="0" smtClean="0"/>
              <a:t> бактерий без световой активации</a:t>
            </a:r>
          </a:p>
          <a:p>
            <a:r>
              <a:rPr lang="ru-RU" b="1" dirty="0" smtClean="0"/>
              <a:t>Фотодинамическая активность: &gt;99%</a:t>
            </a:r>
            <a:r>
              <a:rPr lang="ru-RU" dirty="0" smtClean="0"/>
              <a:t> </a:t>
            </a:r>
            <a:r>
              <a:rPr lang="ru-RU" dirty="0" err="1" smtClean="0"/>
              <a:t>инактивации</a:t>
            </a:r>
            <a:r>
              <a:rPr lang="ru-RU" dirty="0" smtClean="0"/>
              <a:t> с облучением светом 460 </a:t>
            </a:r>
            <a:r>
              <a:rPr lang="ru-RU" dirty="0" err="1" smtClean="0"/>
              <a:t>нм</a:t>
            </a:r>
            <a:r>
              <a:rPr lang="ru-RU" dirty="0" smtClean="0"/>
              <a:t> в течение 30 минут</a:t>
            </a:r>
          </a:p>
          <a:p>
            <a:r>
              <a:rPr lang="ru-RU" b="1" dirty="0" smtClean="0"/>
              <a:t>Ключевые находки:</a:t>
            </a:r>
            <a:endParaRPr lang="ru-RU" dirty="0" smtClean="0"/>
          </a:p>
          <a:p>
            <a:r>
              <a:rPr lang="ru-RU" dirty="0" smtClean="0"/>
              <a:t>Существенная тёмная </a:t>
            </a:r>
            <a:r>
              <a:rPr lang="ru-RU" dirty="0" err="1" smtClean="0"/>
              <a:t>цитотоксичность</a:t>
            </a:r>
            <a:r>
              <a:rPr lang="ru-RU" dirty="0" smtClean="0"/>
              <a:t> (~60%) указывает, что катионные заряды на периферии </a:t>
            </a:r>
            <a:r>
              <a:rPr lang="ru-RU" dirty="0" err="1" smtClean="0"/>
              <a:t>порфирина</a:t>
            </a:r>
            <a:r>
              <a:rPr lang="ru-RU" dirty="0" smtClean="0"/>
              <a:t> нарушают целостность бактериальной мембраны даже без </a:t>
            </a:r>
            <a:r>
              <a:rPr lang="ru-RU" dirty="0" err="1" smtClean="0"/>
              <a:t>фотоактивации</a:t>
            </a:r>
            <a:r>
              <a:rPr lang="ru-RU" dirty="0" smtClean="0"/>
              <a:t>. Это электростатическое взаимодействие дестабилизирует </a:t>
            </a:r>
            <a:r>
              <a:rPr lang="ru-RU" dirty="0" err="1" smtClean="0"/>
              <a:t>липополисахаридный</a:t>
            </a:r>
            <a:r>
              <a:rPr lang="ru-RU" dirty="0" smtClean="0"/>
              <a:t> слой грамотрицательных бактерий.</a:t>
            </a:r>
          </a:p>
          <a:p>
            <a:r>
              <a:rPr lang="ru-RU" dirty="0" smtClean="0"/>
              <a:t>При световой активации TAlPyP4 демонстрирует превосходные характеристики фотосенсибилизатора с &gt;99% </a:t>
            </a:r>
            <a:r>
              <a:rPr lang="ru-RU" dirty="0" err="1" smtClean="0"/>
              <a:t>инактивацией</a:t>
            </a:r>
            <a:r>
              <a:rPr lang="ru-RU" dirty="0" smtClean="0"/>
              <a:t> бактерий.</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Теперь обратимся к радиационной части нашего исследования.</a:t>
            </a:r>
          </a:p>
          <a:p>
            <a:r>
              <a:rPr lang="ru-RU" b="1" dirty="0" smtClean="0"/>
              <a:t>Механизмы радиационно-индуцированного повреждения ДНК</a:t>
            </a:r>
          </a:p>
          <a:p>
            <a:r>
              <a:rPr lang="ru-RU" dirty="0" smtClean="0"/>
              <a:t>Существуют два основных пути:</a:t>
            </a:r>
          </a:p>
          <a:p>
            <a:r>
              <a:rPr lang="ru-RU" b="1" dirty="0" smtClean="0"/>
              <a:t>Прямое действие (~20% повреждений)</a:t>
            </a:r>
            <a:r>
              <a:rPr lang="ru-RU" dirty="0" smtClean="0"/>
              <a:t> — прямая ионизация молекул ДНК происходит при непосредственном осаждении энергии излучения в структуру ДНК. Это вызывает немедленные разрывы цепей и повреждение оснований.</a:t>
            </a:r>
          </a:p>
          <a:p>
            <a:r>
              <a:rPr lang="ru-RU" b="1" dirty="0" smtClean="0"/>
              <a:t>Непрямое действие (~80% повреждений)</a:t>
            </a:r>
            <a:r>
              <a:rPr lang="ru-RU" dirty="0" smtClean="0"/>
              <a:t> — радиолиз воды представляет доминирующий механизм. Свободные радикалы, генерируемые из воды, затем атакуют ДНК. Гидроксильный радикал особенно повреждающий благодаря высокой реактивности.</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Для облучения электронным пучком образцов мы использовали установку </a:t>
            </a:r>
            <a:r>
              <a:rPr lang="en-US" sz="1200" kern="1200" dirty="0" smtClean="0">
                <a:solidFill>
                  <a:schemeClr val="tx1"/>
                </a:solidFill>
                <a:effectLst/>
                <a:latin typeface="+mn-lt"/>
                <a:ea typeface="+mn-ea"/>
                <a:cs typeface="+mn-cs"/>
              </a:rPr>
              <a:t>AREAL</a:t>
            </a:r>
            <a:r>
              <a:rPr lang="ru-RU" sz="1200" kern="1200" dirty="0" smtClean="0">
                <a:solidFill>
                  <a:schemeClr val="tx1"/>
                </a:solidFill>
                <a:effectLst/>
                <a:latin typeface="+mn-lt"/>
                <a:ea typeface="+mn-ea"/>
                <a:cs typeface="+mn-cs"/>
              </a:rPr>
              <a:t> — Лабораторию передовых исследований электронного ускорителя.</a:t>
            </a:r>
            <a:endParaRPr lang="en-US" sz="1200" kern="1200" dirty="0" smtClean="0">
              <a:solidFill>
                <a:schemeClr val="tx1"/>
              </a:solidFill>
              <a:effectLst/>
              <a:latin typeface="+mn-lt"/>
              <a:ea typeface="+mn-ea"/>
              <a:cs typeface="+mn-cs"/>
            </a:endParaRPr>
          </a:p>
          <a:p>
            <a:r>
              <a:rPr lang="ru-RU" dirty="0" smtClean="0"/>
              <a:t>В Институте прикладных проблем физики академии наук </a:t>
            </a:r>
            <a:r>
              <a:rPr lang="ru-RU" dirty="0" err="1" smtClean="0"/>
              <a:t>проводилич</a:t>
            </a:r>
            <a:r>
              <a:rPr lang="ru-RU" dirty="0" smtClean="0"/>
              <a:t> облучения рентгеновскими пучками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2F2F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6.svg"/><Relationship Id="rId5" Type="http://schemas.openxmlformats.org/officeDocument/2006/relationships/image" Target="../media/image-10-4.svg"/><Relationship Id="rId4" Type="http://schemas.openxmlformats.org/officeDocument/2006/relationships/image" Target="../media/image-10-2.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2-6.svg"/><Relationship Id="rId5" Type="http://schemas.openxmlformats.org/officeDocument/2006/relationships/image" Target="../media/image-22-4.svg"/><Relationship Id="rId4" Type="http://schemas.openxmlformats.org/officeDocument/2006/relationships/image" Target="../media/image-22-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4.svg"/><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35875"/>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Radiation-Enhanced Antimicrobial Properties of Cationic Porphyrins</a:t>
            </a:r>
            <a:endParaRPr lang="en-US" sz="3900" dirty="0"/>
          </a:p>
        </p:txBody>
      </p:sp>
      <p:sp>
        <p:nvSpPr>
          <p:cNvPr id="4" name="Text 1"/>
          <p:cNvSpPr/>
          <p:nvPr/>
        </p:nvSpPr>
        <p:spPr>
          <a:xfrm>
            <a:off x="6280190" y="4175403"/>
            <a:ext cx="2602111" cy="310158"/>
          </a:xfrm>
          <a:prstGeom prst="rect">
            <a:avLst/>
          </a:prstGeom>
          <a:noFill/>
          <a:ln/>
        </p:spPr>
        <p:txBody>
          <a:bodyPr wrap="none" lIns="0" tIns="0" rIns="0" bIns="0" rtlCol="0" anchor="t"/>
          <a:lstStyle/>
          <a:p>
            <a:pPr marL="0" indent="0" algn="l">
              <a:lnSpc>
                <a:spcPts val="2400"/>
              </a:lnSpc>
              <a:buNone/>
            </a:pPr>
            <a:r>
              <a:rPr lang="en-US" sz="1950" dirty="0">
                <a:solidFill>
                  <a:srgbClr val="233E32"/>
                </a:solidFill>
                <a:latin typeface="Alice" pitchFamily="34" charset="0"/>
                <a:ea typeface="Alice" pitchFamily="34" charset="-122"/>
                <a:cs typeface="Alice" pitchFamily="34" charset="-120"/>
              </a:rPr>
              <a:t>NPRM 2025 Conference</a:t>
            </a:r>
            <a:endParaRPr lang="en-US" sz="1950" dirty="0"/>
          </a:p>
        </p:txBody>
      </p:sp>
      <p:sp>
        <p:nvSpPr>
          <p:cNvPr id="5" name="Text 2"/>
          <p:cNvSpPr/>
          <p:nvPr/>
        </p:nvSpPr>
        <p:spPr>
          <a:xfrm>
            <a:off x="6280190" y="4564856"/>
            <a:ext cx="3969425" cy="496133"/>
          </a:xfrm>
          <a:prstGeom prst="rect">
            <a:avLst/>
          </a:prstGeom>
          <a:noFill/>
          <a:ln/>
        </p:spPr>
        <p:txBody>
          <a:bodyPr wrap="none" lIns="0" tIns="0" rIns="0" bIns="0" rtlCol="0" anchor="t"/>
          <a:lstStyle/>
          <a:p>
            <a:pPr marL="0" indent="0" algn="l">
              <a:lnSpc>
                <a:spcPts val="3900"/>
              </a:lnSpc>
              <a:buNone/>
            </a:pPr>
            <a:r>
              <a:rPr lang="en-US" sz="3100" b="1" dirty="0">
                <a:solidFill>
                  <a:srgbClr val="233E32"/>
                </a:solidFill>
                <a:latin typeface="Alice" pitchFamily="34" charset="0"/>
                <a:ea typeface="Alice" pitchFamily="34" charset="-122"/>
                <a:cs typeface="Alice" pitchFamily="34" charset="-120"/>
              </a:rPr>
              <a:t>Lusine Aloyan</a:t>
            </a:r>
            <a:endParaRPr lang="en-US" sz="3100" dirty="0"/>
          </a:p>
        </p:txBody>
      </p:sp>
      <p:sp>
        <p:nvSpPr>
          <p:cNvPr id="6" name="Text 3"/>
          <p:cNvSpPr/>
          <p:nvPr/>
        </p:nvSpPr>
        <p:spPr>
          <a:xfrm>
            <a:off x="6280190" y="5358646"/>
            <a:ext cx="7556421" cy="635079"/>
          </a:xfrm>
          <a:prstGeom prst="rect">
            <a:avLst/>
          </a:prstGeom>
          <a:noFill/>
          <a:ln/>
        </p:spPr>
        <p:txBody>
          <a:bodyPr wrap="square" lIns="0" tIns="0" rIns="0" bIns="0" rtlCol="0" anchor="t"/>
          <a:lstStyle/>
          <a:p>
            <a:pPr marL="285750" indent="-285750" algn="l">
              <a:lnSpc>
                <a:spcPts val="2500"/>
              </a:lnSpc>
              <a:buFont typeface="Arial" panose="020B0604020202020204" pitchFamily="34" charset="0"/>
              <a:buChar char="•"/>
            </a:pPr>
            <a:r>
              <a:rPr lang="en-US" dirty="0">
                <a:solidFill>
                  <a:srgbClr val="2C2821"/>
                </a:solidFill>
                <a:latin typeface="Lora" pitchFamily="34" charset="0"/>
                <a:ea typeface="Lora" pitchFamily="34" charset="-122"/>
                <a:cs typeface="Lora" pitchFamily="34" charset="-120"/>
              </a:rPr>
              <a:t>Alikhanyan National Science Laboratory (Yerevan Physics Institute</a:t>
            </a:r>
            <a:r>
              <a:rPr lang="en-US" dirty="0" smtClean="0">
                <a:solidFill>
                  <a:srgbClr val="2C2821"/>
                </a:solidFill>
                <a:latin typeface="Lora" pitchFamily="34" charset="0"/>
                <a:ea typeface="Lora" pitchFamily="34" charset="-122"/>
                <a:cs typeface="Lora" pitchFamily="34" charset="-120"/>
              </a:rPr>
              <a:t>)</a:t>
            </a:r>
          </a:p>
          <a:p>
            <a:pPr marL="285750" indent="-285750" algn="l">
              <a:lnSpc>
                <a:spcPts val="2500"/>
              </a:lnSpc>
              <a:buFont typeface="Arial" panose="020B0604020202020204" pitchFamily="34" charset="0"/>
              <a:buChar char="•"/>
            </a:pPr>
            <a:r>
              <a:rPr lang="en-US" dirty="0" smtClean="0">
                <a:solidFill>
                  <a:srgbClr val="2C2821"/>
                </a:solidFill>
                <a:latin typeface="Lora" pitchFamily="34" charset="0"/>
                <a:ea typeface="Lora" pitchFamily="34" charset="-122"/>
                <a:cs typeface="Lora" pitchFamily="34" charset="-120"/>
              </a:rPr>
              <a:t>Yerevan </a:t>
            </a:r>
            <a:r>
              <a:rPr lang="en-US" dirty="0">
                <a:solidFill>
                  <a:srgbClr val="2C2821"/>
                </a:solidFill>
                <a:latin typeface="Lora" pitchFamily="34" charset="0"/>
                <a:ea typeface="Lora" pitchFamily="34" charset="-122"/>
                <a:cs typeface="Lora" pitchFamily="34" charset="-120"/>
              </a:rPr>
              <a:t>State University</a:t>
            </a:r>
            <a:endParaRPr lang="en-US" dirty="0"/>
          </a:p>
        </p:txBody>
      </p:sp>
      <p:pic>
        <p:nvPicPr>
          <p:cNvPr id="1031" name="Picture 7" descr="https://cdn.gamma.app/ri757pxmz0jx9kv/imports/pptx/1a8474c681b184464f4172179e5c36ef/v2/29e6152bdfe84544ba6587d04697d4ff/extracted/ppt/media/image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430" y="6797708"/>
            <a:ext cx="2896980" cy="11934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cdn.gamma.app/ri757pxmz0jx9kv/14fcc78493274ca38d24970e835c08d8/original/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8420" y="6390540"/>
            <a:ext cx="2966224" cy="1839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41903"/>
            <a:ext cx="9481661" cy="620078"/>
          </a:xfrm>
          <a:prstGeom prst="rect">
            <a:avLst/>
          </a:prstGeom>
          <a:noFill/>
          <a:ln/>
        </p:spPr>
        <p:txBody>
          <a:bodyPr wrap="non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DNA Melting Studies: Radiation Sensitivity</a:t>
            </a:r>
            <a:endParaRPr lang="en-US" sz="3900" dirty="0"/>
          </a:p>
        </p:txBody>
      </p:sp>
      <p:sp>
        <p:nvSpPr>
          <p:cNvPr id="3" name="Text 1"/>
          <p:cNvSpPr/>
          <p:nvPr/>
        </p:nvSpPr>
        <p:spPr>
          <a:xfrm>
            <a:off x="793790" y="1641277"/>
            <a:ext cx="6054923" cy="372070"/>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Methodology: Thermal Denaturation Analysis</a:t>
            </a:r>
            <a:endParaRPr lang="en-US" sz="2300" dirty="0"/>
          </a:p>
        </p:txBody>
      </p:sp>
      <p:sp>
        <p:nvSpPr>
          <p:cNvPr id="4" name="Text 2"/>
          <p:cNvSpPr/>
          <p:nvPr/>
        </p:nvSpPr>
        <p:spPr>
          <a:xfrm>
            <a:off x="793790" y="231100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DNA melting curve analysis provides a sensitive probe of double helix structural integrity. The thermal denaturation transition from ordered double helix to random coil single strands occurs over a characteristic temperature range, with parameters that reflect DNA stability and structural perturbations.</a:t>
            </a:r>
            <a:endParaRPr lang="en-US" sz="1550" dirty="0"/>
          </a:p>
        </p:txBody>
      </p:sp>
      <p:pic>
        <p:nvPicPr>
          <p:cNvPr id="5"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3790" y="3511629"/>
            <a:ext cx="198358" cy="198358"/>
          </a:xfrm>
          <a:prstGeom prst="rect">
            <a:avLst/>
          </a:prstGeom>
        </p:spPr>
      </p:pic>
      <p:sp>
        <p:nvSpPr>
          <p:cNvPr id="6" name="Shape 3"/>
          <p:cNvSpPr/>
          <p:nvPr/>
        </p:nvSpPr>
        <p:spPr>
          <a:xfrm>
            <a:off x="793790" y="3801189"/>
            <a:ext cx="4215289" cy="22860"/>
          </a:xfrm>
          <a:prstGeom prst="rect">
            <a:avLst/>
          </a:prstGeom>
          <a:solidFill>
            <a:srgbClr val="1B5F39"/>
          </a:solidFill>
          <a:ln/>
        </p:spPr>
      </p:sp>
      <p:sp>
        <p:nvSpPr>
          <p:cNvPr id="7" name="Text 4"/>
          <p:cNvSpPr/>
          <p:nvPr/>
        </p:nvSpPr>
        <p:spPr>
          <a:xfrm>
            <a:off x="793790" y="39460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Principle</a:t>
            </a:r>
            <a:endParaRPr lang="en-US" sz="1950" dirty="0"/>
          </a:p>
        </p:txBody>
      </p:sp>
      <p:sp>
        <p:nvSpPr>
          <p:cNvPr id="8" name="Text 5"/>
          <p:cNvSpPr/>
          <p:nvPr/>
        </p:nvSpPr>
        <p:spPr>
          <a:xfrm>
            <a:off x="793790" y="4375309"/>
            <a:ext cx="4215289" cy="1587698"/>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DNA melting parameters (Tm, ΔT) are exquisitely sensitive to double helix structure. Strand breaks and damage alter base pairing stability and cooperative melting behaviour.</a:t>
            </a:r>
            <a:endParaRPr lang="en-US" sz="1550" dirty="0"/>
          </a:p>
        </p:txBody>
      </p:sp>
      <p:pic>
        <p:nvPicPr>
          <p:cNvPr id="9"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5207437" y="3511629"/>
            <a:ext cx="198358" cy="198358"/>
          </a:xfrm>
          <a:prstGeom prst="rect">
            <a:avLst/>
          </a:prstGeom>
        </p:spPr>
      </p:pic>
      <p:sp>
        <p:nvSpPr>
          <p:cNvPr id="10" name="Shape 6"/>
          <p:cNvSpPr/>
          <p:nvPr/>
        </p:nvSpPr>
        <p:spPr>
          <a:xfrm>
            <a:off x="5207437" y="3801189"/>
            <a:ext cx="4215408" cy="22860"/>
          </a:xfrm>
          <a:prstGeom prst="rect">
            <a:avLst/>
          </a:prstGeom>
          <a:solidFill>
            <a:srgbClr val="1B5F39"/>
          </a:solidFill>
          <a:ln/>
        </p:spPr>
      </p:sp>
      <p:sp>
        <p:nvSpPr>
          <p:cNvPr id="11" name="Text 7"/>
          <p:cNvSpPr/>
          <p:nvPr/>
        </p:nvSpPr>
        <p:spPr>
          <a:xfrm>
            <a:off x="5207437" y="39460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Parameters Measured</a:t>
            </a:r>
            <a:endParaRPr lang="en-US" sz="1950" dirty="0"/>
          </a:p>
        </p:txBody>
      </p:sp>
      <p:sp>
        <p:nvSpPr>
          <p:cNvPr id="12" name="Text 8"/>
          <p:cNvSpPr/>
          <p:nvPr/>
        </p:nvSpPr>
        <p:spPr>
          <a:xfrm>
            <a:off x="5207437" y="4375309"/>
            <a:ext cx="4215408" cy="1587698"/>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Tm (melting temperature)</a:t>
            </a:r>
            <a:r>
              <a:rPr lang="en-US" sz="1550" dirty="0">
                <a:solidFill>
                  <a:srgbClr val="2C2821"/>
                </a:solidFill>
                <a:latin typeface="Lora" pitchFamily="34" charset="0"/>
                <a:ea typeface="Lora" pitchFamily="34" charset="-122"/>
                <a:cs typeface="Lora" pitchFamily="34" charset="-120"/>
              </a:rPr>
              <a:t>: Midpoint of helix-to-coil transition reflecting overall stability. </a:t>
            </a:r>
            <a:r>
              <a:rPr lang="en-US" sz="1550" b="1" dirty="0">
                <a:solidFill>
                  <a:srgbClr val="2C2821"/>
                </a:solidFill>
                <a:latin typeface="Lora" pitchFamily="34" charset="0"/>
                <a:ea typeface="Lora" pitchFamily="34" charset="-122"/>
                <a:cs typeface="Lora" pitchFamily="34" charset="-120"/>
              </a:rPr>
              <a:t>ΔT (melting interval)</a:t>
            </a:r>
            <a:r>
              <a:rPr lang="en-US" sz="1550" dirty="0">
                <a:solidFill>
                  <a:srgbClr val="2C2821"/>
                </a:solidFill>
                <a:latin typeface="Lora" pitchFamily="34" charset="0"/>
                <a:ea typeface="Lora" pitchFamily="34" charset="-122"/>
                <a:cs typeface="Lora" pitchFamily="34" charset="-120"/>
              </a:rPr>
              <a:t>: Width of transition indicating structural heterogeneity.</a:t>
            </a:r>
            <a:endParaRPr lang="en-US" sz="1550" dirty="0"/>
          </a:p>
        </p:txBody>
      </p:sp>
      <p:pic>
        <p:nvPicPr>
          <p:cNvPr id="13"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9621203" y="3511629"/>
            <a:ext cx="198358" cy="198358"/>
          </a:xfrm>
          <a:prstGeom prst="rect">
            <a:avLst/>
          </a:prstGeom>
        </p:spPr>
      </p:pic>
      <p:sp>
        <p:nvSpPr>
          <p:cNvPr id="14" name="Shape 9"/>
          <p:cNvSpPr/>
          <p:nvPr/>
        </p:nvSpPr>
        <p:spPr>
          <a:xfrm>
            <a:off x="9621203" y="3801189"/>
            <a:ext cx="4215289" cy="22860"/>
          </a:xfrm>
          <a:prstGeom prst="rect">
            <a:avLst/>
          </a:prstGeom>
          <a:solidFill>
            <a:srgbClr val="1B5F39"/>
          </a:solidFill>
          <a:ln/>
        </p:spPr>
      </p:sp>
      <p:sp>
        <p:nvSpPr>
          <p:cNvPr id="15" name="Text 10"/>
          <p:cNvSpPr/>
          <p:nvPr/>
        </p:nvSpPr>
        <p:spPr>
          <a:xfrm>
            <a:off x="9621203" y="39460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System Studied</a:t>
            </a:r>
            <a:endParaRPr lang="en-US" sz="1950" dirty="0"/>
          </a:p>
        </p:txBody>
      </p:sp>
      <p:sp>
        <p:nvSpPr>
          <p:cNvPr id="16" name="Text 11"/>
          <p:cNvSpPr/>
          <p:nvPr/>
        </p:nvSpPr>
        <p:spPr>
          <a:xfrm>
            <a:off x="9621203" y="4375309"/>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DNA/TOEtPyP4 complexes at relative concentrations r = C_porphyrin/C_DNA, exposed to electron beam radiation doses: 0, 1, 2, 4 Gy.</a:t>
            </a:r>
            <a:endParaRPr lang="en-US" sz="1550" dirty="0"/>
          </a:p>
        </p:txBody>
      </p:sp>
      <p:sp>
        <p:nvSpPr>
          <p:cNvPr id="17" name="Text 12"/>
          <p:cNvSpPr/>
          <p:nvPr/>
        </p:nvSpPr>
        <p:spPr>
          <a:xfrm>
            <a:off x="793790" y="633507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Absorbance at 260 nm monitored as a function of temperature (0.5°C/min heating rate) to construct melting curves. The first derivative identifies Tm, whilst curve width quantifies ΔT. Changes in these parameters following irradiation indicate radiation-induced structural alterations in DNA, modulated by porphyrin binding.</a:t>
            </a:r>
            <a:endParaRPr lang="en-US" sz="15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38068"/>
            <a:ext cx="7929324" cy="403146"/>
          </a:xfrm>
          <a:prstGeom prst="rect">
            <a:avLst/>
          </a:prstGeom>
          <a:noFill/>
          <a:ln/>
        </p:spPr>
        <p:txBody>
          <a:bodyPr wrap="none" lIns="0" tIns="0" rIns="0" bIns="0" rtlCol="0" anchor="t"/>
          <a:lstStyle/>
          <a:p>
            <a:pPr marL="0" indent="0" algn="l">
              <a:lnSpc>
                <a:spcPts val="3150"/>
              </a:lnSpc>
              <a:buNone/>
            </a:pPr>
            <a:r>
              <a:rPr lang="en-US" sz="2500" dirty="0">
                <a:solidFill>
                  <a:srgbClr val="233E32"/>
                </a:solidFill>
                <a:latin typeface="Alice" pitchFamily="34" charset="0"/>
                <a:ea typeface="Alice" pitchFamily="34" charset="-122"/>
                <a:cs typeface="Alice" pitchFamily="34" charset="-120"/>
              </a:rPr>
              <a:t>Experimental Results: DNA Protection vs. Sensitisation</a:t>
            </a:r>
            <a:endParaRPr lang="en-US" sz="2500" dirty="0"/>
          </a:p>
        </p:txBody>
      </p:sp>
      <p:sp>
        <p:nvSpPr>
          <p:cNvPr id="3" name="Text 1"/>
          <p:cNvSpPr/>
          <p:nvPr/>
        </p:nvSpPr>
        <p:spPr>
          <a:xfrm>
            <a:off x="793790" y="1192768"/>
            <a:ext cx="2249567" cy="241816"/>
          </a:xfrm>
          <a:prstGeom prst="rect">
            <a:avLst/>
          </a:prstGeom>
          <a:noFill/>
          <a:ln/>
        </p:spPr>
        <p:txBody>
          <a:bodyPr wrap="none" lIns="0" tIns="0" rIns="0" bIns="0" rtlCol="0" anchor="t"/>
          <a:lstStyle/>
          <a:p>
            <a:pPr marL="0" indent="0" algn="l">
              <a:lnSpc>
                <a:spcPts val="1900"/>
              </a:lnSpc>
              <a:buNone/>
            </a:pPr>
            <a:r>
              <a:rPr lang="en-US" sz="1500" dirty="0">
                <a:solidFill>
                  <a:srgbClr val="233E32"/>
                </a:solidFill>
                <a:latin typeface="Alice" pitchFamily="34" charset="0"/>
                <a:ea typeface="Alice" pitchFamily="34" charset="-122"/>
                <a:cs typeface="Alice" pitchFamily="34" charset="-120"/>
              </a:rPr>
              <a:t>DNA Alone (No Porphyrin)</a:t>
            </a:r>
            <a:endParaRPr lang="en-US" sz="1500" dirty="0"/>
          </a:p>
        </p:txBody>
      </p:sp>
      <p:pic>
        <p:nvPicPr>
          <p:cNvPr id="4" name="Image 0" descr="preencoded.png"/>
          <p:cNvPicPr>
            <a:picLocks noChangeAspect="1"/>
          </p:cNvPicPr>
          <p:nvPr/>
        </p:nvPicPr>
        <p:blipFill>
          <a:blip r:embed="rId3"/>
          <a:stretch>
            <a:fillRect/>
          </a:stretch>
        </p:blipFill>
        <p:spPr>
          <a:xfrm>
            <a:off x="793790" y="1628061"/>
            <a:ext cx="8477726" cy="4747498"/>
          </a:xfrm>
          <a:prstGeom prst="rect">
            <a:avLst/>
          </a:prstGeom>
        </p:spPr>
      </p:pic>
      <p:sp>
        <p:nvSpPr>
          <p:cNvPr id="5" name="Text 2"/>
          <p:cNvSpPr/>
          <p:nvPr/>
        </p:nvSpPr>
        <p:spPr>
          <a:xfrm>
            <a:off x="793790" y="6520577"/>
            <a:ext cx="13042821" cy="412909"/>
          </a:xfrm>
          <a:prstGeom prst="rect">
            <a:avLst/>
          </a:prstGeom>
          <a:noFill/>
          <a:ln/>
        </p:spPr>
        <p:txBody>
          <a:bodyPr wrap="square" lIns="0" tIns="0" rIns="0" bIns="0" rtlCol="0" anchor="t"/>
          <a:lstStyle/>
          <a:p>
            <a:pPr marL="0" indent="0" algn="l">
              <a:lnSpc>
                <a:spcPts val="1600"/>
              </a:lnSpc>
              <a:buNone/>
            </a:pPr>
            <a:r>
              <a:rPr lang="en-US" sz="1000" b="1" dirty="0">
                <a:solidFill>
                  <a:srgbClr val="2C2821"/>
                </a:solidFill>
                <a:latin typeface="Lora" pitchFamily="34" charset="0"/>
                <a:ea typeface="Lora" pitchFamily="34" charset="-122"/>
                <a:cs typeface="Lora" pitchFamily="34" charset="-120"/>
              </a:rPr>
              <a:t>Observation</a:t>
            </a:r>
            <a:r>
              <a:rPr lang="en-US" sz="1000" dirty="0">
                <a:solidFill>
                  <a:srgbClr val="2C2821"/>
                </a:solidFill>
                <a:latin typeface="Lora" pitchFamily="34" charset="0"/>
                <a:ea typeface="Lora" pitchFamily="34" charset="-122"/>
                <a:cs typeface="Lora" pitchFamily="34" charset="-120"/>
              </a:rPr>
              <a:t>: Progressive decrease in Tm with increasing radiation dose, from 53.6°C at baseline to 49.2°C at 4 Gy, representing a 4.4°C depression. The melting interval ΔT remains relatively constant (~9.8-10.0°C), indicating uniform damage distribution.</a:t>
            </a:r>
            <a:endParaRPr lang="en-US" sz="1000" dirty="0"/>
          </a:p>
        </p:txBody>
      </p:sp>
      <p:sp>
        <p:nvSpPr>
          <p:cNvPr id="6" name="Text 3"/>
          <p:cNvSpPr/>
          <p:nvPr/>
        </p:nvSpPr>
        <p:spPr>
          <a:xfrm>
            <a:off x="793790" y="7078504"/>
            <a:ext cx="13042821" cy="412909"/>
          </a:xfrm>
          <a:prstGeom prst="rect">
            <a:avLst/>
          </a:prstGeom>
          <a:noFill/>
          <a:ln/>
        </p:spPr>
        <p:txBody>
          <a:bodyPr wrap="square" lIns="0" tIns="0" rIns="0" bIns="0" rtlCol="0" anchor="t"/>
          <a:lstStyle/>
          <a:p>
            <a:pPr marL="0" indent="0" algn="l">
              <a:lnSpc>
                <a:spcPts val="1600"/>
              </a:lnSpc>
              <a:buNone/>
            </a:pPr>
            <a:r>
              <a:rPr lang="en-US" sz="1000" b="1" dirty="0">
                <a:solidFill>
                  <a:srgbClr val="2C2821"/>
                </a:solidFill>
                <a:latin typeface="Lora" pitchFamily="34" charset="0"/>
                <a:ea typeface="Lora" pitchFamily="34" charset="-122"/>
                <a:cs typeface="Lora" pitchFamily="34" charset="-120"/>
              </a:rPr>
              <a:t>Interpretation</a:t>
            </a:r>
            <a:r>
              <a:rPr lang="en-US" sz="1000" dirty="0">
                <a:solidFill>
                  <a:srgbClr val="2C2821"/>
                </a:solidFill>
                <a:latin typeface="Lora" pitchFamily="34" charset="0"/>
                <a:ea typeface="Lora" pitchFamily="34" charset="-122"/>
                <a:cs typeface="Lora" pitchFamily="34" charset="-120"/>
              </a:rPr>
              <a:t>: Radiation-induced strand breaks destabilise the DNA double helix, reducing the thermal energy required for denaturation. The dose-dependent Tm reduction quantifies cumulative damage from both single-strand and double-strand breaks. This establishes the baseline radiation sensitivity of DNA in the absence of porphyrin modulation.</a:t>
            </a:r>
            <a:endParaRPr lang="en-US"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47462"/>
            <a:ext cx="6996470" cy="465177"/>
          </a:xfrm>
          <a:prstGeom prst="rect">
            <a:avLst/>
          </a:prstGeom>
          <a:noFill/>
          <a:ln/>
        </p:spPr>
        <p:txBody>
          <a:bodyPr wrap="none" lIns="0" tIns="0" rIns="0" bIns="0" rtlCol="0" anchor="t"/>
          <a:lstStyle/>
          <a:p>
            <a:pPr marL="0" indent="0" algn="l">
              <a:lnSpc>
                <a:spcPts val="3650"/>
              </a:lnSpc>
              <a:buNone/>
            </a:pPr>
            <a:r>
              <a:rPr lang="en-US" sz="2900" dirty="0">
                <a:solidFill>
                  <a:srgbClr val="233E32"/>
                </a:solidFill>
                <a:latin typeface="Alice" pitchFamily="34" charset="0"/>
                <a:ea typeface="Alice" pitchFamily="34" charset="-122"/>
                <a:cs typeface="Alice" pitchFamily="34" charset="-120"/>
              </a:rPr>
              <a:t>Results: Concentration-Dependent Effects</a:t>
            </a:r>
            <a:endParaRPr lang="en-US" sz="2900" dirty="0"/>
          </a:p>
        </p:txBody>
      </p:sp>
      <p:sp>
        <p:nvSpPr>
          <p:cNvPr id="3" name="Text 1"/>
          <p:cNvSpPr/>
          <p:nvPr/>
        </p:nvSpPr>
        <p:spPr>
          <a:xfrm>
            <a:off x="793790" y="1172170"/>
            <a:ext cx="3850719"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r = 0.01 (Low Porphyrin Concentration)</a:t>
            </a:r>
            <a:endParaRPr lang="en-US" sz="1750" dirty="0"/>
          </a:p>
        </p:txBody>
      </p:sp>
      <p:sp>
        <p:nvSpPr>
          <p:cNvPr id="4" name="Shape 2"/>
          <p:cNvSpPr/>
          <p:nvPr/>
        </p:nvSpPr>
        <p:spPr>
          <a:xfrm>
            <a:off x="793790" y="1674376"/>
            <a:ext cx="13042821" cy="2175034"/>
          </a:xfrm>
          <a:prstGeom prst="roundRect">
            <a:avLst>
              <a:gd name="adj" fmla="val 1027"/>
            </a:avLst>
          </a:prstGeom>
          <a:noFill/>
          <a:ln w="7620">
            <a:solidFill>
              <a:srgbClr val="000000">
                <a:alpha val="8000"/>
              </a:srgbClr>
            </a:solidFill>
            <a:prstDash val="solid"/>
          </a:ln>
        </p:spPr>
      </p:sp>
      <p:sp>
        <p:nvSpPr>
          <p:cNvPr id="6" name="Text 4"/>
          <p:cNvSpPr/>
          <p:nvPr/>
        </p:nvSpPr>
        <p:spPr>
          <a:xfrm>
            <a:off x="950476" y="1778913"/>
            <a:ext cx="2955369"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Dose</a:t>
            </a:r>
            <a:endParaRPr lang="en-US" sz="1150" dirty="0"/>
          </a:p>
        </p:txBody>
      </p:sp>
      <p:sp>
        <p:nvSpPr>
          <p:cNvPr id="7" name="Text 5"/>
          <p:cNvSpPr/>
          <p:nvPr/>
        </p:nvSpPr>
        <p:spPr>
          <a:xfrm>
            <a:off x="4211122" y="1778913"/>
            <a:ext cx="2951559"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Tm (°C)</a:t>
            </a:r>
            <a:endParaRPr lang="en-US" sz="1150" dirty="0"/>
          </a:p>
        </p:txBody>
      </p:sp>
      <p:sp>
        <p:nvSpPr>
          <p:cNvPr id="8" name="Text 6"/>
          <p:cNvSpPr/>
          <p:nvPr/>
        </p:nvSpPr>
        <p:spPr>
          <a:xfrm>
            <a:off x="7467957" y="1778913"/>
            <a:ext cx="2951559"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ΔT (°C)</a:t>
            </a:r>
            <a:endParaRPr lang="en-US" sz="1150" dirty="0"/>
          </a:p>
        </p:txBody>
      </p:sp>
      <p:sp>
        <p:nvSpPr>
          <p:cNvPr id="9" name="Text 7"/>
          <p:cNvSpPr/>
          <p:nvPr/>
        </p:nvSpPr>
        <p:spPr>
          <a:xfrm>
            <a:off x="10724793" y="1778913"/>
            <a:ext cx="2955369" cy="238125"/>
          </a:xfrm>
          <a:prstGeom prst="rect">
            <a:avLst/>
          </a:prstGeom>
          <a:noFill/>
          <a:ln/>
        </p:spPr>
        <p:txBody>
          <a:bodyPr wrap="none" lIns="0" tIns="0" rIns="0" bIns="0" rtlCol="0" anchor="t"/>
          <a:lstStyle/>
          <a:p>
            <a:pPr marL="0" indent="0" algn="l">
              <a:lnSpc>
                <a:spcPts val="1850"/>
              </a:lnSpc>
              <a:buNone/>
            </a:pPr>
            <a:endParaRPr lang="en-US" sz="1150" dirty="0"/>
          </a:p>
        </p:txBody>
      </p:sp>
      <p:sp>
        <p:nvSpPr>
          <p:cNvPr id="11" name="Text 9"/>
          <p:cNvSpPr/>
          <p:nvPr/>
        </p:nvSpPr>
        <p:spPr>
          <a:xfrm>
            <a:off x="950476" y="2210872"/>
            <a:ext cx="295536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0 Gy</a:t>
            </a:r>
            <a:endParaRPr lang="en-US" sz="1150" dirty="0"/>
          </a:p>
        </p:txBody>
      </p:sp>
      <p:sp>
        <p:nvSpPr>
          <p:cNvPr id="12" name="Text 10"/>
          <p:cNvSpPr/>
          <p:nvPr/>
        </p:nvSpPr>
        <p:spPr>
          <a:xfrm>
            <a:off x="4211122" y="2210872"/>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54.3</a:t>
            </a:r>
            <a:endParaRPr lang="en-US" sz="1150" dirty="0"/>
          </a:p>
        </p:txBody>
      </p:sp>
      <p:sp>
        <p:nvSpPr>
          <p:cNvPr id="13" name="Text 11"/>
          <p:cNvSpPr/>
          <p:nvPr/>
        </p:nvSpPr>
        <p:spPr>
          <a:xfrm>
            <a:off x="7467957" y="2210872"/>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10.7</a:t>
            </a:r>
            <a:endParaRPr lang="en-US" sz="1150" dirty="0"/>
          </a:p>
        </p:txBody>
      </p:sp>
      <p:sp>
        <p:nvSpPr>
          <p:cNvPr id="14" name="Text 12"/>
          <p:cNvSpPr/>
          <p:nvPr/>
        </p:nvSpPr>
        <p:spPr>
          <a:xfrm>
            <a:off x="10724793" y="2210872"/>
            <a:ext cx="2955369" cy="238125"/>
          </a:xfrm>
          <a:prstGeom prst="rect">
            <a:avLst/>
          </a:prstGeom>
          <a:noFill/>
          <a:ln/>
        </p:spPr>
        <p:txBody>
          <a:bodyPr wrap="none" lIns="0" tIns="0" rIns="0" bIns="0" rtlCol="0" anchor="t"/>
          <a:lstStyle/>
          <a:p>
            <a:pPr marL="0" indent="0" algn="l">
              <a:lnSpc>
                <a:spcPts val="1850"/>
              </a:lnSpc>
              <a:buNone/>
            </a:pPr>
            <a:endParaRPr lang="en-US" sz="1150" dirty="0"/>
          </a:p>
        </p:txBody>
      </p:sp>
      <p:sp>
        <p:nvSpPr>
          <p:cNvPr id="16" name="Text 14"/>
          <p:cNvSpPr/>
          <p:nvPr/>
        </p:nvSpPr>
        <p:spPr>
          <a:xfrm>
            <a:off x="950476" y="2642830"/>
            <a:ext cx="295536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1 Gy</a:t>
            </a:r>
            <a:endParaRPr lang="en-US" sz="1150" dirty="0"/>
          </a:p>
        </p:txBody>
      </p:sp>
      <p:sp>
        <p:nvSpPr>
          <p:cNvPr id="17" name="Text 15"/>
          <p:cNvSpPr/>
          <p:nvPr/>
        </p:nvSpPr>
        <p:spPr>
          <a:xfrm>
            <a:off x="4211122" y="2642830"/>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54.3</a:t>
            </a:r>
            <a:endParaRPr lang="en-US" sz="1150" dirty="0"/>
          </a:p>
        </p:txBody>
      </p:sp>
      <p:sp>
        <p:nvSpPr>
          <p:cNvPr id="18" name="Text 16"/>
          <p:cNvSpPr/>
          <p:nvPr/>
        </p:nvSpPr>
        <p:spPr>
          <a:xfrm>
            <a:off x="7467957" y="2642830"/>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19.0</a:t>
            </a:r>
            <a:endParaRPr lang="en-US" sz="1150" dirty="0"/>
          </a:p>
        </p:txBody>
      </p:sp>
      <p:sp>
        <p:nvSpPr>
          <p:cNvPr id="19" name="Text 17"/>
          <p:cNvSpPr/>
          <p:nvPr/>
        </p:nvSpPr>
        <p:spPr>
          <a:xfrm>
            <a:off x="10724793" y="2642830"/>
            <a:ext cx="2955369" cy="238125"/>
          </a:xfrm>
          <a:prstGeom prst="rect">
            <a:avLst/>
          </a:prstGeom>
          <a:noFill/>
          <a:ln/>
        </p:spPr>
        <p:txBody>
          <a:bodyPr wrap="none" lIns="0" tIns="0" rIns="0" bIns="0" rtlCol="0" anchor="t"/>
          <a:lstStyle/>
          <a:p>
            <a:pPr marL="0" indent="0" algn="l">
              <a:lnSpc>
                <a:spcPts val="1850"/>
              </a:lnSpc>
              <a:buNone/>
            </a:pPr>
            <a:endParaRPr lang="en-US" sz="1150" dirty="0"/>
          </a:p>
        </p:txBody>
      </p:sp>
      <p:sp>
        <p:nvSpPr>
          <p:cNvPr id="21" name="Text 19"/>
          <p:cNvSpPr/>
          <p:nvPr/>
        </p:nvSpPr>
        <p:spPr>
          <a:xfrm>
            <a:off x="950476" y="3074789"/>
            <a:ext cx="295536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2 Gy</a:t>
            </a:r>
            <a:endParaRPr lang="en-US" sz="1150" dirty="0"/>
          </a:p>
        </p:txBody>
      </p:sp>
      <p:sp>
        <p:nvSpPr>
          <p:cNvPr id="22" name="Text 20"/>
          <p:cNvSpPr/>
          <p:nvPr/>
        </p:nvSpPr>
        <p:spPr>
          <a:xfrm>
            <a:off x="4211122" y="3074789"/>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54.4</a:t>
            </a:r>
            <a:endParaRPr lang="en-US" sz="1150" dirty="0"/>
          </a:p>
        </p:txBody>
      </p:sp>
      <p:sp>
        <p:nvSpPr>
          <p:cNvPr id="23" name="Text 21"/>
          <p:cNvSpPr/>
          <p:nvPr/>
        </p:nvSpPr>
        <p:spPr>
          <a:xfrm>
            <a:off x="7467957" y="3074789"/>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21.3</a:t>
            </a:r>
            <a:endParaRPr lang="en-US" sz="1150" dirty="0"/>
          </a:p>
        </p:txBody>
      </p:sp>
      <p:sp>
        <p:nvSpPr>
          <p:cNvPr id="24" name="Text 22"/>
          <p:cNvSpPr/>
          <p:nvPr/>
        </p:nvSpPr>
        <p:spPr>
          <a:xfrm>
            <a:off x="10724793" y="3074789"/>
            <a:ext cx="2955369" cy="238125"/>
          </a:xfrm>
          <a:prstGeom prst="rect">
            <a:avLst/>
          </a:prstGeom>
          <a:noFill/>
          <a:ln/>
        </p:spPr>
        <p:txBody>
          <a:bodyPr wrap="none" lIns="0" tIns="0" rIns="0" bIns="0" rtlCol="0" anchor="t"/>
          <a:lstStyle/>
          <a:p>
            <a:pPr marL="0" indent="0" algn="l">
              <a:lnSpc>
                <a:spcPts val="1850"/>
              </a:lnSpc>
              <a:buNone/>
            </a:pPr>
            <a:endParaRPr lang="en-US" sz="1150" dirty="0"/>
          </a:p>
        </p:txBody>
      </p:sp>
      <p:grpSp>
        <p:nvGrpSpPr>
          <p:cNvPr id="45" name="Group 44"/>
          <p:cNvGrpSpPr/>
          <p:nvPr/>
        </p:nvGrpSpPr>
        <p:grpSpPr>
          <a:xfrm>
            <a:off x="801410" y="1681996"/>
            <a:ext cx="8599765" cy="2159794"/>
            <a:chOff x="801410" y="1681996"/>
            <a:chExt cx="13027581" cy="2159794"/>
          </a:xfrm>
        </p:grpSpPr>
        <p:sp>
          <p:nvSpPr>
            <p:cNvPr id="5" name="Shape 3"/>
            <p:cNvSpPr/>
            <p:nvPr/>
          </p:nvSpPr>
          <p:spPr>
            <a:xfrm>
              <a:off x="801410" y="1681996"/>
              <a:ext cx="13027581" cy="431959"/>
            </a:xfrm>
            <a:prstGeom prst="rect">
              <a:avLst/>
            </a:prstGeom>
            <a:solidFill>
              <a:srgbClr val="FFFFFF">
                <a:alpha val="4000"/>
              </a:srgbClr>
            </a:solidFill>
            <a:ln/>
          </p:spPr>
        </p:sp>
        <p:sp>
          <p:nvSpPr>
            <p:cNvPr id="10" name="Shape 8"/>
            <p:cNvSpPr/>
            <p:nvPr/>
          </p:nvSpPr>
          <p:spPr>
            <a:xfrm>
              <a:off x="801410" y="2113955"/>
              <a:ext cx="13027581" cy="431959"/>
            </a:xfrm>
            <a:prstGeom prst="rect">
              <a:avLst/>
            </a:prstGeom>
            <a:solidFill>
              <a:srgbClr val="000000">
                <a:alpha val="4000"/>
              </a:srgbClr>
            </a:solidFill>
            <a:ln/>
          </p:spPr>
        </p:sp>
        <p:sp>
          <p:nvSpPr>
            <p:cNvPr id="15" name="Shape 13"/>
            <p:cNvSpPr/>
            <p:nvPr/>
          </p:nvSpPr>
          <p:spPr>
            <a:xfrm>
              <a:off x="801410" y="2545913"/>
              <a:ext cx="13027581" cy="431959"/>
            </a:xfrm>
            <a:prstGeom prst="rect">
              <a:avLst/>
            </a:prstGeom>
            <a:solidFill>
              <a:srgbClr val="FFFFFF">
                <a:alpha val="4000"/>
              </a:srgbClr>
            </a:solidFill>
            <a:ln/>
          </p:spPr>
        </p:sp>
        <p:sp>
          <p:nvSpPr>
            <p:cNvPr id="20" name="Shape 18"/>
            <p:cNvSpPr/>
            <p:nvPr/>
          </p:nvSpPr>
          <p:spPr>
            <a:xfrm>
              <a:off x="801410" y="2977872"/>
              <a:ext cx="13027581" cy="431959"/>
            </a:xfrm>
            <a:prstGeom prst="rect">
              <a:avLst/>
            </a:prstGeom>
            <a:solidFill>
              <a:srgbClr val="000000">
                <a:alpha val="4000"/>
              </a:srgbClr>
            </a:solidFill>
            <a:ln/>
          </p:spPr>
        </p:sp>
        <p:sp>
          <p:nvSpPr>
            <p:cNvPr id="25" name="Shape 23"/>
            <p:cNvSpPr/>
            <p:nvPr/>
          </p:nvSpPr>
          <p:spPr>
            <a:xfrm>
              <a:off x="801410" y="3409831"/>
              <a:ext cx="13027581" cy="431959"/>
            </a:xfrm>
            <a:prstGeom prst="rect">
              <a:avLst/>
            </a:prstGeom>
            <a:solidFill>
              <a:srgbClr val="FFFFFF">
                <a:alpha val="4000"/>
              </a:srgbClr>
            </a:solidFill>
            <a:ln/>
          </p:spPr>
        </p:sp>
      </p:grpSp>
      <p:sp>
        <p:nvSpPr>
          <p:cNvPr id="26" name="Text 24"/>
          <p:cNvSpPr/>
          <p:nvPr/>
        </p:nvSpPr>
        <p:spPr>
          <a:xfrm>
            <a:off x="950476" y="3506748"/>
            <a:ext cx="295536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4 Gy</a:t>
            </a:r>
            <a:endParaRPr lang="en-US" sz="1150" dirty="0"/>
          </a:p>
        </p:txBody>
      </p:sp>
      <p:sp>
        <p:nvSpPr>
          <p:cNvPr id="27" name="Text 25"/>
          <p:cNvSpPr/>
          <p:nvPr/>
        </p:nvSpPr>
        <p:spPr>
          <a:xfrm>
            <a:off x="4211122" y="3506748"/>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54.5</a:t>
            </a:r>
            <a:endParaRPr lang="en-US" sz="1150" dirty="0"/>
          </a:p>
        </p:txBody>
      </p:sp>
      <p:sp>
        <p:nvSpPr>
          <p:cNvPr id="28" name="Text 26"/>
          <p:cNvSpPr/>
          <p:nvPr/>
        </p:nvSpPr>
        <p:spPr>
          <a:xfrm>
            <a:off x="7467957" y="3506748"/>
            <a:ext cx="2951559"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16.5</a:t>
            </a:r>
            <a:endParaRPr lang="en-US" sz="1150" dirty="0"/>
          </a:p>
        </p:txBody>
      </p:sp>
      <p:sp>
        <p:nvSpPr>
          <p:cNvPr id="29" name="Text 27"/>
          <p:cNvSpPr/>
          <p:nvPr/>
        </p:nvSpPr>
        <p:spPr>
          <a:xfrm>
            <a:off x="10724793" y="3506748"/>
            <a:ext cx="2955369" cy="238125"/>
          </a:xfrm>
          <a:prstGeom prst="rect">
            <a:avLst/>
          </a:prstGeom>
          <a:noFill/>
          <a:ln/>
        </p:spPr>
        <p:txBody>
          <a:bodyPr wrap="none" lIns="0" tIns="0" rIns="0" bIns="0" rtlCol="0" anchor="t"/>
          <a:lstStyle/>
          <a:p>
            <a:pPr marL="0" indent="0" algn="l">
              <a:lnSpc>
                <a:spcPts val="1850"/>
              </a:lnSpc>
              <a:buNone/>
            </a:pPr>
            <a:endParaRPr lang="en-US" sz="1150" dirty="0"/>
          </a:p>
        </p:txBody>
      </p:sp>
      <p:sp>
        <p:nvSpPr>
          <p:cNvPr id="30" name="Text 28"/>
          <p:cNvSpPr/>
          <p:nvPr/>
        </p:nvSpPr>
        <p:spPr>
          <a:xfrm>
            <a:off x="793790" y="4016812"/>
            <a:ext cx="13042821" cy="476250"/>
          </a:xfrm>
          <a:prstGeom prst="rect">
            <a:avLst/>
          </a:prstGeom>
          <a:noFill/>
          <a:ln/>
        </p:spPr>
        <p:txBody>
          <a:bodyPr wrap="squar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Key Finding</a:t>
            </a:r>
            <a:r>
              <a:rPr lang="en-US" sz="1150" dirty="0">
                <a:solidFill>
                  <a:srgbClr val="2C2821"/>
                </a:solidFill>
                <a:latin typeface="Lora" pitchFamily="34" charset="0"/>
                <a:ea typeface="Lora" pitchFamily="34" charset="-122"/>
                <a:cs typeface="Lora" pitchFamily="34" charset="-120"/>
              </a:rPr>
              <a:t>: Tm remains essentially constant (54.3-54.5°C) across all radiation doses, in stark contrast to the 4.4°C decrease observed for DNA alone. The increased ΔT suggests some structural heterogeneity from partial protection.</a:t>
            </a:r>
            <a:endParaRPr lang="en-US" sz="1150" dirty="0"/>
          </a:p>
        </p:txBody>
      </p:sp>
      <p:sp>
        <p:nvSpPr>
          <p:cNvPr id="31" name="Text 29"/>
          <p:cNvSpPr/>
          <p:nvPr/>
        </p:nvSpPr>
        <p:spPr>
          <a:xfrm>
            <a:off x="793790" y="4660463"/>
            <a:ext cx="13042821"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Conclusion</a:t>
            </a:r>
            <a:r>
              <a:rPr lang="en-US" sz="1150" dirty="0">
                <a:solidFill>
                  <a:srgbClr val="2C2821"/>
                </a:solidFill>
                <a:latin typeface="Lora" pitchFamily="34" charset="0"/>
                <a:ea typeface="Lora" pitchFamily="34" charset="-122"/>
                <a:cs typeface="Lora" pitchFamily="34" charset="-120"/>
              </a:rPr>
              <a:t>: TOEtPyP4 exerts a </a:t>
            </a:r>
            <a:r>
              <a:rPr lang="en-US" sz="1150" dirty="0">
                <a:solidFill>
                  <a:srgbClr val="FFFFFF"/>
                </a:solidFill>
                <a:highlight>
                  <a:srgbClr val="1B5F39"/>
                </a:highlight>
                <a:latin typeface="Lora" pitchFamily="34" charset="0"/>
                <a:ea typeface="Lora" pitchFamily="34" charset="-122"/>
                <a:cs typeface="Lora" pitchFamily="34" charset="-120"/>
              </a:rPr>
              <a:t>protective effect</a:t>
            </a:r>
            <a:r>
              <a:rPr lang="en-US" sz="1150" dirty="0">
                <a:solidFill>
                  <a:srgbClr val="2C2821"/>
                </a:solidFill>
                <a:latin typeface="Lora" pitchFamily="34" charset="0"/>
                <a:ea typeface="Lora" pitchFamily="34" charset="-122"/>
                <a:cs typeface="Lora" pitchFamily="34" charset="-120"/>
              </a:rPr>
              <a:t> at low concentration (r = 0.01), maintaining DNA thermal stability despite radiation exposure.</a:t>
            </a:r>
            <a:endParaRPr lang="en-US" sz="1150" dirty="0"/>
          </a:p>
        </p:txBody>
      </p:sp>
      <p:sp>
        <p:nvSpPr>
          <p:cNvPr id="32" name="Shape 30"/>
          <p:cNvSpPr/>
          <p:nvPr/>
        </p:nvSpPr>
        <p:spPr>
          <a:xfrm>
            <a:off x="793790" y="5140352"/>
            <a:ext cx="13042821" cy="26194"/>
          </a:xfrm>
          <a:prstGeom prst="rect">
            <a:avLst/>
          </a:prstGeom>
          <a:solidFill>
            <a:srgbClr val="2C2821">
              <a:alpha val="50000"/>
            </a:srgbClr>
          </a:solidFill>
          <a:ln/>
        </p:spPr>
      </p:sp>
      <p:sp>
        <p:nvSpPr>
          <p:cNvPr id="33" name="Text 31"/>
          <p:cNvSpPr/>
          <p:nvPr/>
        </p:nvSpPr>
        <p:spPr>
          <a:xfrm>
            <a:off x="793790" y="5389721"/>
            <a:ext cx="3197781"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r = 0.02 (Optimal Concentration)</a:t>
            </a:r>
            <a:endParaRPr lang="en-US" sz="1750" dirty="0"/>
          </a:p>
        </p:txBody>
      </p:sp>
      <p:sp>
        <p:nvSpPr>
          <p:cNvPr id="34" name="Shape 32"/>
          <p:cNvSpPr/>
          <p:nvPr/>
        </p:nvSpPr>
        <p:spPr>
          <a:xfrm>
            <a:off x="793790" y="5891927"/>
            <a:ext cx="13042821" cy="879158"/>
          </a:xfrm>
          <a:prstGeom prst="roundRect">
            <a:avLst>
              <a:gd name="adj" fmla="val 2540"/>
            </a:avLst>
          </a:prstGeom>
          <a:noFill/>
          <a:ln w="7620">
            <a:solidFill>
              <a:srgbClr val="000000">
                <a:alpha val="8000"/>
              </a:srgbClr>
            </a:solidFill>
            <a:prstDash val="solid"/>
          </a:ln>
        </p:spPr>
      </p:sp>
      <p:sp>
        <p:nvSpPr>
          <p:cNvPr id="35" name="Shape 33"/>
          <p:cNvSpPr/>
          <p:nvPr/>
        </p:nvSpPr>
        <p:spPr>
          <a:xfrm>
            <a:off x="801410" y="5899547"/>
            <a:ext cx="13027581" cy="431959"/>
          </a:xfrm>
          <a:prstGeom prst="rect">
            <a:avLst/>
          </a:prstGeom>
          <a:solidFill>
            <a:srgbClr val="FFFFFF">
              <a:alpha val="4000"/>
            </a:srgbClr>
          </a:solidFill>
          <a:ln/>
        </p:spPr>
      </p:sp>
      <p:sp>
        <p:nvSpPr>
          <p:cNvPr id="36" name="Text 34"/>
          <p:cNvSpPr/>
          <p:nvPr/>
        </p:nvSpPr>
        <p:spPr>
          <a:xfrm>
            <a:off x="950476" y="5996464"/>
            <a:ext cx="3997523"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Dose</a:t>
            </a:r>
            <a:endParaRPr lang="en-US" sz="1150" dirty="0"/>
          </a:p>
        </p:txBody>
      </p:sp>
      <p:sp>
        <p:nvSpPr>
          <p:cNvPr id="37" name="Text 35"/>
          <p:cNvSpPr/>
          <p:nvPr/>
        </p:nvSpPr>
        <p:spPr>
          <a:xfrm>
            <a:off x="5253276" y="5996464"/>
            <a:ext cx="3993713"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Tm (°C)</a:t>
            </a:r>
            <a:endParaRPr lang="en-US" sz="1150" dirty="0"/>
          </a:p>
        </p:txBody>
      </p:sp>
      <p:sp>
        <p:nvSpPr>
          <p:cNvPr id="38" name="Text 36"/>
          <p:cNvSpPr/>
          <p:nvPr/>
        </p:nvSpPr>
        <p:spPr>
          <a:xfrm>
            <a:off x="9552265" y="5996464"/>
            <a:ext cx="4127897"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ΔT (°C)</a:t>
            </a:r>
            <a:endParaRPr lang="en-US" sz="1150" dirty="0"/>
          </a:p>
        </p:txBody>
      </p:sp>
      <p:sp>
        <p:nvSpPr>
          <p:cNvPr id="39" name="Shape 37"/>
          <p:cNvSpPr/>
          <p:nvPr/>
        </p:nvSpPr>
        <p:spPr>
          <a:xfrm>
            <a:off x="801410" y="6331506"/>
            <a:ext cx="13027581" cy="431959"/>
          </a:xfrm>
          <a:prstGeom prst="rect">
            <a:avLst/>
          </a:prstGeom>
          <a:solidFill>
            <a:srgbClr val="000000">
              <a:alpha val="4000"/>
            </a:srgbClr>
          </a:solidFill>
          <a:ln/>
        </p:spPr>
      </p:sp>
      <p:sp>
        <p:nvSpPr>
          <p:cNvPr id="40" name="Text 38"/>
          <p:cNvSpPr/>
          <p:nvPr/>
        </p:nvSpPr>
        <p:spPr>
          <a:xfrm>
            <a:off x="950476" y="6428423"/>
            <a:ext cx="3997523"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4 Gy</a:t>
            </a:r>
            <a:endParaRPr lang="en-US" sz="1150" dirty="0"/>
          </a:p>
        </p:txBody>
      </p:sp>
      <p:sp>
        <p:nvSpPr>
          <p:cNvPr id="41" name="Text 39"/>
          <p:cNvSpPr/>
          <p:nvPr/>
        </p:nvSpPr>
        <p:spPr>
          <a:xfrm>
            <a:off x="5253276" y="6428423"/>
            <a:ext cx="3993713"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53.6</a:t>
            </a:r>
            <a:endParaRPr lang="en-US" sz="1150" dirty="0"/>
          </a:p>
        </p:txBody>
      </p:sp>
      <p:sp>
        <p:nvSpPr>
          <p:cNvPr id="42" name="Text 40"/>
          <p:cNvSpPr/>
          <p:nvPr/>
        </p:nvSpPr>
        <p:spPr>
          <a:xfrm>
            <a:off x="9552265" y="6428423"/>
            <a:ext cx="4127897"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16.7</a:t>
            </a:r>
            <a:endParaRPr lang="en-US" sz="1150" dirty="0"/>
          </a:p>
        </p:txBody>
      </p:sp>
      <p:sp>
        <p:nvSpPr>
          <p:cNvPr id="43" name="Text 41"/>
          <p:cNvSpPr/>
          <p:nvPr/>
        </p:nvSpPr>
        <p:spPr>
          <a:xfrm>
            <a:off x="793790" y="6938486"/>
            <a:ext cx="13042821"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Key Finding</a:t>
            </a:r>
            <a:r>
              <a:rPr lang="en-US" sz="1150" dirty="0">
                <a:solidFill>
                  <a:srgbClr val="2C2821"/>
                </a:solidFill>
                <a:latin typeface="Lora" pitchFamily="34" charset="0"/>
                <a:ea typeface="Lora" pitchFamily="34" charset="-122"/>
                <a:cs typeface="Lora" pitchFamily="34" charset="-120"/>
              </a:rPr>
              <a:t>: Decreased Tm (53.6°C, similar to unprotected DNA) combined with increased ΔT (16.7°C, broader transition) indicates a fundamentally different interaction regime.</a:t>
            </a:r>
            <a:endParaRPr lang="en-US" sz="1150" dirty="0"/>
          </a:p>
        </p:txBody>
      </p:sp>
      <p:sp>
        <p:nvSpPr>
          <p:cNvPr id="44" name="Text 42"/>
          <p:cNvSpPr/>
          <p:nvPr/>
        </p:nvSpPr>
        <p:spPr>
          <a:xfrm>
            <a:off x="793790" y="7344013"/>
            <a:ext cx="13042821" cy="238125"/>
          </a:xfrm>
          <a:prstGeom prst="rect">
            <a:avLst/>
          </a:prstGeom>
          <a:noFill/>
          <a:ln/>
        </p:spPr>
        <p:txBody>
          <a:bodyPr wrap="none" lIns="0" tIns="0" rIns="0" bIns="0" rtlCol="0" anchor="t"/>
          <a:lstStyle/>
          <a:p>
            <a:pPr marL="0" indent="0" algn="l">
              <a:lnSpc>
                <a:spcPts val="1850"/>
              </a:lnSpc>
              <a:buNone/>
            </a:pPr>
            <a:r>
              <a:rPr lang="en-US" sz="1150" b="1" dirty="0">
                <a:solidFill>
                  <a:srgbClr val="2C2821"/>
                </a:solidFill>
                <a:latin typeface="Lora" pitchFamily="34" charset="0"/>
                <a:ea typeface="Lora" pitchFamily="34" charset="-122"/>
                <a:cs typeface="Lora" pitchFamily="34" charset="-120"/>
              </a:rPr>
              <a:t>Conclusion</a:t>
            </a:r>
            <a:r>
              <a:rPr lang="en-US" sz="1150" dirty="0">
                <a:solidFill>
                  <a:srgbClr val="2C2821"/>
                </a:solidFill>
                <a:latin typeface="Lora" pitchFamily="34" charset="0"/>
                <a:ea typeface="Lora" pitchFamily="34" charset="-122"/>
                <a:cs typeface="Lora" pitchFamily="34" charset="-120"/>
              </a:rPr>
              <a:t>: At r = 0.02 with 4 Gy dose, an </a:t>
            </a:r>
            <a:r>
              <a:rPr lang="en-US" sz="1150" dirty="0">
                <a:solidFill>
                  <a:srgbClr val="FFFFFF"/>
                </a:solidFill>
                <a:highlight>
                  <a:srgbClr val="1B5F39"/>
                </a:highlight>
                <a:latin typeface="Lora" pitchFamily="34" charset="0"/>
                <a:ea typeface="Lora" pitchFamily="34" charset="-122"/>
                <a:cs typeface="Lora" pitchFamily="34" charset="-120"/>
              </a:rPr>
              <a:t>optimal combination for radiosensitisation</a:t>
            </a:r>
            <a:r>
              <a:rPr lang="en-US" sz="1150" dirty="0">
                <a:solidFill>
                  <a:srgbClr val="2C2821"/>
                </a:solidFill>
                <a:latin typeface="Lora" pitchFamily="34" charset="0"/>
                <a:ea typeface="Lora" pitchFamily="34" charset="-122"/>
                <a:cs typeface="Lora" pitchFamily="34" charset="-120"/>
              </a:rPr>
              <a:t> is achieved. The porphyrin enhances rather than protects against radiation-induced DNA damage.</a:t>
            </a:r>
            <a:endParaRPr lang="en-US" sz="11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2713" y="517446"/>
            <a:ext cx="4861203" cy="382310"/>
          </a:xfrm>
          <a:prstGeom prst="rect">
            <a:avLst/>
          </a:prstGeom>
          <a:noFill/>
          <a:ln/>
        </p:spPr>
        <p:txBody>
          <a:bodyPr wrap="none" lIns="0" tIns="0" rIns="0" bIns="0" rtlCol="0" anchor="t"/>
          <a:lstStyle/>
          <a:p>
            <a:pPr marL="0" indent="0" algn="l">
              <a:lnSpc>
                <a:spcPts val="3000"/>
              </a:lnSpc>
              <a:buNone/>
            </a:pPr>
            <a:r>
              <a:rPr lang="en-US" sz="2400" dirty="0">
                <a:solidFill>
                  <a:srgbClr val="233E32"/>
                </a:solidFill>
                <a:latin typeface="Alice" pitchFamily="34" charset="0"/>
                <a:ea typeface="Alice" pitchFamily="34" charset="-122"/>
                <a:cs typeface="Alice" pitchFamily="34" charset="-120"/>
              </a:rPr>
              <a:t>Results: High Concentration Effects</a:t>
            </a:r>
            <a:endParaRPr lang="en-US" sz="2400" dirty="0"/>
          </a:p>
        </p:txBody>
      </p:sp>
      <p:sp>
        <p:nvSpPr>
          <p:cNvPr id="3" name="Text 1"/>
          <p:cNvSpPr/>
          <p:nvPr/>
        </p:nvSpPr>
        <p:spPr>
          <a:xfrm>
            <a:off x="752713" y="948571"/>
            <a:ext cx="3233380" cy="229314"/>
          </a:xfrm>
          <a:prstGeom prst="rect">
            <a:avLst/>
          </a:prstGeom>
          <a:noFill/>
          <a:ln/>
        </p:spPr>
        <p:txBody>
          <a:bodyPr wrap="none" lIns="0" tIns="0" rIns="0" bIns="0" rtlCol="0" anchor="t"/>
          <a:lstStyle/>
          <a:p>
            <a:pPr marL="0" indent="0" algn="l">
              <a:lnSpc>
                <a:spcPts val="1800"/>
              </a:lnSpc>
              <a:buNone/>
            </a:pPr>
            <a:r>
              <a:rPr lang="en-US" sz="1400" dirty="0">
                <a:solidFill>
                  <a:srgbClr val="233E32"/>
                </a:solidFill>
                <a:latin typeface="Alice" pitchFamily="34" charset="0"/>
                <a:ea typeface="Alice" pitchFamily="34" charset="-122"/>
                <a:cs typeface="Alice" pitchFamily="34" charset="-120"/>
              </a:rPr>
              <a:t>r = 0.04 (High Porphyrin Concentration)</a:t>
            </a:r>
            <a:endParaRPr lang="en-US" sz="1400" dirty="0"/>
          </a:p>
        </p:txBody>
      </p:sp>
      <p:pic>
        <p:nvPicPr>
          <p:cNvPr id="4" name="Image 0" descr="preencoded.png"/>
          <p:cNvPicPr>
            <a:picLocks noChangeAspect="1"/>
          </p:cNvPicPr>
          <p:nvPr/>
        </p:nvPicPr>
        <p:blipFill>
          <a:blip r:embed="rId3"/>
          <a:stretch>
            <a:fillRect/>
          </a:stretch>
        </p:blipFill>
        <p:spPr>
          <a:xfrm>
            <a:off x="752713" y="1361361"/>
            <a:ext cx="8531185" cy="4410313"/>
          </a:xfrm>
          <a:prstGeom prst="rect">
            <a:avLst/>
          </a:prstGeom>
        </p:spPr>
      </p:pic>
      <p:sp>
        <p:nvSpPr>
          <p:cNvPr id="5" name="Shape 2"/>
          <p:cNvSpPr/>
          <p:nvPr/>
        </p:nvSpPr>
        <p:spPr>
          <a:xfrm>
            <a:off x="4331256" y="5771674"/>
            <a:ext cx="122277" cy="122277"/>
          </a:xfrm>
          <a:prstGeom prst="roundRect">
            <a:avLst>
              <a:gd name="adj" fmla="val 14956"/>
            </a:avLst>
          </a:prstGeom>
          <a:solidFill>
            <a:srgbClr val="113C24"/>
          </a:solidFill>
          <a:ln/>
        </p:spPr>
      </p:sp>
      <p:sp>
        <p:nvSpPr>
          <p:cNvPr id="6" name="Text 3"/>
          <p:cNvSpPr/>
          <p:nvPr/>
        </p:nvSpPr>
        <p:spPr>
          <a:xfrm>
            <a:off x="4514493" y="5771674"/>
            <a:ext cx="427553" cy="122277"/>
          </a:xfrm>
          <a:prstGeom prst="rect">
            <a:avLst/>
          </a:prstGeom>
          <a:noFill/>
          <a:ln/>
        </p:spPr>
        <p:txBody>
          <a:bodyPr wrap="none" lIns="0" tIns="0" rIns="0" bIns="0" rtlCol="0" anchor="t"/>
          <a:lstStyle/>
          <a:p>
            <a:pPr marL="0" indent="0" algn="l">
              <a:lnSpc>
                <a:spcPts val="950"/>
              </a:lnSpc>
              <a:buNone/>
            </a:pPr>
            <a:r>
              <a:rPr lang="en-US" sz="950" dirty="0">
                <a:solidFill>
                  <a:srgbClr val="2C2821"/>
                </a:solidFill>
                <a:latin typeface="Lora" pitchFamily="34" charset="0"/>
                <a:ea typeface="Lora" pitchFamily="34" charset="-122"/>
                <a:cs typeface="Lora" pitchFamily="34" charset="-120"/>
              </a:rPr>
              <a:t>Tm (°C)</a:t>
            </a:r>
            <a:endParaRPr lang="en-US" sz="950" dirty="0"/>
          </a:p>
        </p:txBody>
      </p:sp>
      <p:sp>
        <p:nvSpPr>
          <p:cNvPr id="7" name="Shape 4"/>
          <p:cNvSpPr/>
          <p:nvPr/>
        </p:nvSpPr>
        <p:spPr>
          <a:xfrm>
            <a:off x="5094446" y="5771674"/>
            <a:ext cx="122277" cy="122277"/>
          </a:xfrm>
          <a:prstGeom prst="roundRect">
            <a:avLst>
              <a:gd name="adj" fmla="val 14956"/>
            </a:avLst>
          </a:prstGeom>
          <a:solidFill>
            <a:srgbClr val="206F43"/>
          </a:solidFill>
          <a:ln/>
        </p:spPr>
      </p:sp>
      <p:sp>
        <p:nvSpPr>
          <p:cNvPr id="8" name="Text 5"/>
          <p:cNvSpPr/>
          <p:nvPr/>
        </p:nvSpPr>
        <p:spPr>
          <a:xfrm>
            <a:off x="5277683" y="5771674"/>
            <a:ext cx="405408" cy="122277"/>
          </a:xfrm>
          <a:prstGeom prst="rect">
            <a:avLst/>
          </a:prstGeom>
          <a:noFill/>
          <a:ln/>
        </p:spPr>
        <p:txBody>
          <a:bodyPr wrap="none" lIns="0" tIns="0" rIns="0" bIns="0" rtlCol="0" anchor="t"/>
          <a:lstStyle/>
          <a:p>
            <a:pPr marL="0" indent="0" algn="l">
              <a:lnSpc>
                <a:spcPts val="950"/>
              </a:lnSpc>
              <a:buNone/>
            </a:pPr>
            <a:r>
              <a:rPr lang="en-US" sz="950" dirty="0">
                <a:solidFill>
                  <a:srgbClr val="2C2821"/>
                </a:solidFill>
                <a:latin typeface="Lora" pitchFamily="34" charset="0"/>
                <a:ea typeface="Lora" pitchFamily="34" charset="-122"/>
                <a:cs typeface="Lora" pitchFamily="34" charset="-120"/>
              </a:rPr>
              <a:t>ΔT (°C)</a:t>
            </a:r>
            <a:endParaRPr lang="en-US" sz="950" dirty="0"/>
          </a:p>
        </p:txBody>
      </p:sp>
      <p:sp>
        <p:nvSpPr>
          <p:cNvPr id="9" name="Text 6"/>
          <p:cNvSpPr/>
          <p:nvPr/>
        </p:nvSpPr>
        <p:spPr>
          <a:xfrm>
            <a:off x="752713" y="6276261"/>
            <a:ext cx="13124974" cy="391239"/>
          </a:xfrm>
          <a:prstGeom prst="rect">
            <a:avLst/>
          </a:prstGeom>
          <a:noFill/>
          <a:ln/>
        </p:spPr>
        <p:txBody>
          <a:bodyPr wrap="square" lIns="0" tIns="0" rIns="0" bIns="0" rtlCol="0" anchor="t"/>
          <a:lstStyle/>
          <a:p>
            <a:pPr marL="0" indent="0" algn="l">
              <a:lnSpc>
                <a:spcPts val="1500"/>
              </a:lnSpc>
              <a:buNone/>
            </a:pPr>
            <a:r>
              <a:rPr lang="en-US" sz="950" b="1" dirty="0">
                <a:solidFill>
                  <a:srgbClr val="2C2821"/>
                </a:solidFill>
                <a:latin typeface="Lora" pitchFamily="34" charset="0"/>
                <a:ea typeface="Lora" pitchFamily="34" charset="-122"/>
                <a:cs typeface="Lora" pitchFamily="34" charset="-120"/>
              </a:rPr>
              <a:t>Key Finding</a:t>
            </a:r>
            <a:r>
              <a:rPr lang="en-US" sz="950" dirty="0">
                <a:solidFill>
                  <a:srgbClr val="2C2821"/>
                </a:solidFill>
                <a:latin typeface="Lora" pitchFamily="34" charset="0"/>
                <a:ea typeface="Lora" pitchFamily="34" charset="-122"/>
                <a:cs typeface="Lora" pitchFamily="34" charset="-120"/>
              </a:rPr>
              <a:t>: At 4 Gy dose, Tm increases back to 56.0°C, nearly matching the non-irradiated control (56.1°C). This remarkable recovery indicates that the protective effect returns at high porphyrin concentrations, even after substantial radiation exposure.</a:t>
            </a:r>
            <a:endParaRPr lang="en-US" sz="950" dirty="0"/>
          </a:p>
        </p:txBody>
      </p:sp>
      <p:sp>
        <p:nvSpPr>
          <p:cNvPr id="10" name="Text 7"/>
          <p:cNvSpPr/>
          <p:nvPr/>
        </p:nvSpPr>
        <p:spPr>
          <a:xfrm>
            <a:off x="752713" y="6805017"/>
            <a:ext cx="13124974" cy="195620"/>
          </a:xfrm>
          <a:prstGeom prst="rect">
            <a:avLst/>
          </a:prstGeom>
          <a:noFill/>
          <a:ln/>
        </p:spPr>
        <p:txBody>
          <a:bodyPr wrap="none" lIns="0" tIns="0" rIns="0" bIns="0" rtlCol="0" anchor="t"/>
          <a:lstStyle/>
          <a:p>
            <a:pPr marL="0" indent="0" algn="l">
              <a:lnSpc>
                <a:spcPts val="1500"/>
              </a:lnSpc>
              <a:buNone/>
            </a:pPr>
            <a:r>
              <a:rPr lang="en-US" sz="950" b="1" dirty="0">
                <a:solidFill>
                  <a:srgbClr val="2C2821"/>
                </a:solidFill>
                <a:latin typeface="Lora" pitchFamily="34" charset="0"/>
                <a:ea typeface="Lora" pitchFamily="34" charset="-122"/>
                <a:cs typeface="Lora" pitchFamily="34" charset="-120"/>
              </a:rPr>
              <a:t>Conclusion</a:t>
            </a:r>
            <a:r>
              <a:rPr lang="en-US" sz="950" dirty="0">
                <a:solidFill>
                  <a:srgbClr val="2C2821"/>
                </a:solidFill>
                <a:latin typeface="Lora" pitchFamily="34" charset="0"/>
                <a:ea typeface="Lora" pitchFamily="34" charset="-122"/>
                <a:cs typeface="Lora" pitchFamily="34" charset="-120"/>
              </a:rPr>
              <a:t>: At high concentration (r = 0.04), porphyrins demonstrate a </a:t>
            </a:r>
            <a:r>
              <a:rPr lang="en-US" sz="950" dirty="0">
                <a:solidFill>
                  <a:srgbClr val="FFFFFF"/>
                </a:solidFill>
                <a:highlight>
                  <a:srgbClr val="1B5F39"/>
                </a:highlight>
                <a:latin typeface="Lora" pitchFamily="34" charset="0"/>
                <a:ea typeface="Lora" pitchFamily="34" charset="-122"/>
                <a:cs typeface="Lora" pitchFamily="34" charset="-120"/>
              </a:rPr>
              <a:t>protective role</a:t>
            </a:r>
            <a:r>
              <a:rPr lang="en-US" sz="950" dirty="0">
                <a:solidFill>
                  <a:srgbClr val="2C2821"/>
                </a:solidFill>
                <a:latin typeface="Lora" pitchFamily="34" charset="0"/>
                <a:ea typeface="Lora" pitchFamily="34" charset="-122"/>
                <a:cs typeface="Lora" pitchFamily="34" charset="-120"/>
              </a:rPr>
              <a:t>, with excess porphyrin molecules scavenging free radicals more efficiently than they sensitise DNA to damage.</a:t>
            </a:r>
            <a:endParaRPr lang="en-US" sz="950" dirty="0"/>
          </a:p>
        </p:txBody>
      </p:sp>
      <p:sp>
        <p:nvSpPr>
          <p:cNvPr id="11" name="Text 8"/>
          <p:cNvSpPr/>
          <p:nvPr/>
        </p:nvSpPr>
        <p:spPr>
          <a:xfrm>
            <a:off x="752713" y="7184112"/>
            <a:ext cx="2659380" cy="229314"/>
          </a:xfrm>
          <a:prstGeom prst="rect">
            <a:avLst/>
          </a:prstGeom>
          <a:noFill/>
          <a:ln/>
        </p:spPr>
        <p:txBody>
          <a:bodyPr wrap="none" lIns="0" tIns="0" rIns="0" bIns="0" rtlCol="0" anchor="t"/>
          <a:lstStyle/>
          <a:p>
            <a:pPr marL="0" indent="0" algn="l">
              <a:lnSpc>
                <a:spcPts val="1800"/>
              </a:lnSpc>
              <a:buNone/>
            </a:pPr>
            <a:r>
              <a:rPr lang="en-US" sz="1400" dirty="0">
                <a:solidFill>
                  <a:srgbClr val="233E32"/>
                </a:solidFill>
                <a:latin typeface="Alice" pitchFamily="34" charset="0"/>
                <a:ea typeface="Alice" pitchFamily="34" charset="-122"/>
                <a:cs typeface="Alice" pitchFamily="34" charset="-120"/>
              </a:rPr>
              <a:t>Dose-Dependent Melting Curves</a:t>
            </a:r>
            <a:endParaRPr lang="en-US" sz="1400" dirty="0"/>
          </a:p>
        </p:txBody>
      </p:sp>
      <p:sp>
        <p:nvSpPr>
          <p:cNvPr id="12" name="Text 9"/>
          <p:cNvSpPr/>
          <p:nvPr/>
        </p:nvSpPr>
        <p:spPr>
          <a:xfrm>
            <a:off x="752713" y="7596902"/>
            <a:ext cx="13124974" cy="391239"/>
          </a:xfrm>
          <a:prstGeom prst="rect">
            <a:avLst/>
          </a:prstGeom>
          <a:noFill/>
          <a:ln/>
        </p:spPr>
        <p:txBody>
          <a:bodyPr wrap="square" lIns="0" tIns="0" rIns="0" bIns="0" rtlCol="0" anchor="t"/>
          <a:lstStyle/>
          <a:p>
            <a:pPr marL="0" indent="0" algn="l">
              <a:lnSpc>
                <a:spcPts val="1500"/>
              </a:lnSpc>
              <a:buNone/>
            </a:pPr>
            <a:r>
              <a:rPr lang="en-US" sz="950" dirty="0">
                <a:solidFill>
                  <a:srgbClr val="2C2821"/>
                </a:solidFill>
                <a:latin typeface="Lora" pitchFamily="34" charset="0"/>
                <a:ea typeface="Lora" pitchFamily="34" charset="-122"/>
                <a:cs typeface="Lora" pitchFamily="34" charset="-120"/>
              </a:rPr>
              <a:t>Analysis of complete melting curves reveals clear concentration and dose-dependent behaviour. The system exhibits a biphasic response: protection at low concentrations (r = 0.01) and high concentrations (r = 0.04 at 4 Gy), with radiosensitisation at intermediate concentration (r = 0.02). This concentration window is critical for optimising therapeutic applications.</a:t>
            </a:r>
            <a:endParaRPr lang="en-US" sz="95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1647" y="545544"/>
            <a:ext cx="5955268" cy="618530"/>
          </a:xfrm>
          <a:prstGeom prst="rect">
            <a:avLst/>
          </a:prstGeom>
          <a:noFill/>
          <a:ln/>
        </p:spPr>
        <p:txBody>
          <a:bodyPr wrap="none" lIns="0" tIns="0" rIns="0" bIns="0" rtlCol="0" anchor="t"/>
          <a:lstStyle/>
          <a:p>
            <a:pPr marL="0" indent="0" algn="l">
              <a:lnSpc>
                <a:spcPts val="4850"/>
              </a:lnSpc>
              <a:buNone/>
            </a:pPr>
            <a:r>
              <a:rPr lang="en-US" sz="3850" dirty="0">
                <a:solidFill>
                  <a:srgbClr val="233E32"/>
                </a:solidFill>
                <a:latin typeface="Alice" pitchFamily="34" charset="0"/>
                <a:ea typeface="Alice" pitchFamily="34" charset="-122"/>
                <a:cs typeface="Alice" pitchFamily="34" charset="-120"/>
              </a:rPr>
              <a:t>Mechanistic Interpretation</a:t>
            </a:r>
            <a:endParaRPr lang="en-US" sz="3850" dirty="0"/>
          </a:p>
        </p:txBody>
      </p:sp>
      <p:sp>
        <p:nvSpPr>
          <p:cNvPr id="3" name="Text 1"/>
          <p:cNvSpPr/>
          <p:nvPr/>
        </p:nvSpPr>
        <p:spPr>
          <a:xfrm>
            <a:off x="791647" y="1243132"/>
            <a:ext cx="7032069" cy="371118"/>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Protective Effect Mechanism (r = 0.01, r = 0.04 at 4 Gy)</a:t>
            </a:r>
            <a:endParaRPr lang="en-US" sz="2300" dirty="0"/>
          </a:p>
        </p:txBody>
      </p:sp>
      <p:sp>
        <p:nvSpPr>
          <p:cNvPr id="4" name="Text 2"/>
          <p:cNvSpPr/>
          <p:nvPr/>
        </p:nvSpPr>
        <p:spPr>
          <a:xfrm>
            <a:off x="791647" y="1911072"/>
            <a:ext cx="13047107" cy="633174"/>
          </a:xfrm>
          <a:prstGeom prst="rect">
            <a:avLst/>
          </a:prstGeom>
          <a:noFill/>
          <a:ln/>
        </p:spPr>
        <p:txBody>
          <a:bodyPr wrap="square" lIns="0" tIns="0" rIns="0" bIns="0" rtlCol="0" anchor="t"/>
          <a:lstStyle/>
          <a:p>
            <a:pPr marL="0" indent="0" algn="l">
              <a:lnSpc>
                <a:spcPts val="2450"/>
              </a:lnSpc>
              <a:buNone/>
            </a:pPr>
            <a:r>
              <a:rPr lang="en-US" sz="1550" dirty="0">
                <a:solidFill>
                  <a:srgbClr val="2C2821"/>
                </a:solidFill>
                <a:latin typeface="Lora" pitchFamily="34" charset="0"/>
                <a:ea typeface="Lora" pitchFamily="34" charset="-122"/>
                <a:cs typeface="Lora" pitchFamily="34" charset="-120"/>
              </a:rPr>
              <a:t>The protective behaviour observed at low and high porphyrin concentrations stems from the molecules' capacity to intercept and neutralise radiation-generated free radicals before they damage DNA. This radioprotection operates through complementary mechanisms:</a:t>
            </a:r>
            <a:endParaRPr lang="en-US" sz="1550" dirty="0"/>
          </a:p>
        </p:txBody>
      </p:sp>
      <p:sp>
        <p:nvSpPr>
          <p:cNvPr id="5" name="Shape 3"/>
          <p:cNvSpPr/>
          <p:nvPr/>
        </p:nvSpPr>
        <p:spPr>
          <a:xfrm>
            <a:off x="791647" y="2766893"/>
            <a:ext cx="6424612" cy="1773436"/>
          </a:xfrm>
          <a:prstGeom prst="roundRect">
            <a:avLst>
              <a:gd name="adj" fmla="val 1674"/>
            </a:avLst>
          </a:prstGeom>
          <a:solidFill>
            <a:srgbClr val="F0EDE6"/>
          </a:solidFill>
          <a:ln/>
        </p:spPr>
      </p:sp>
      <p:sp>
        <p:nvSpPr>
          <p:cNvPr id="6" name="Text 4"/>
          <p:cNvSpPr/>
          <p:nvPr/>
        </p:nvSpPr>
        <p:spPr>
          <a:xfrm>
            <a:off x="989528" y="2964775"/>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ROS Scavenging</a:t>
            </a:r>
            <a:endParaRPr lang="en-US" sz="1900" dirty="0"/>
          </a:p>
        </p:txBody>
      </p:sp>
      <p:sp>
        <p:nvSpPr>
          <p:cNvPr id="7" name="Text 5"/>
          <p:cNvSpPr/>
          <p:nvPr/>
        </p:nvSpPr>
        <p:spPr>
          <a:xfrm>
            <a:off x="989528" y="3392686"/>
            <a:ext cx="6028849" cy="949762"/>
          </a:xfrm>
          <a:prstGeom prst="rect">
            <a:avLst/>
          </a:prstGeom>
          <a:noFill/>
          <a:ln/>
        </p:spPr>
        <p:txBody>
          <a:bodyPr wrap="square" lIns="0" tIns="0" rIns="0" bIns="0" rtlCol="0" anchor="t"/>
          <a:lstStyle/>
          <a:p>
            <a:pPr marL="0" indent="0" algn="l">
              <a:lnSpc>
                <a:spcPts val="2450"/>
              </a:lnSpc>
              <a:buNone/>
            </a:pPr>
            <a:r>
              <a:rPr lang="en-US" sz="1550" dirty="0">
                <a:solidFill>
                  <a:srgbClr val="2C2821"/>
                </a:solidFill>
                <a:latin typeface="Lora" pitchFamily="34" charset="0"/>
                <a:ea typeface="Lora" pitchFamily="34" charset="-122"/>
                <a:cs typeface="Lora" pitchFamily="34" charset="-120"/>
              </a:rPr>
              <a:t>Porphyrins directly intercept hydroxyl radicals (•OH), superoxide (O₂⁻•), and other reactive species through electron transfer and addition reactions, converting them to less reactive forms.</a:t>
            </a:r>
            <a:endParaRPr lang="en-US" sz="1550" dirty="0"/>
          </a:p>
        </p:txBody>
      </p:sp>
      <p:sp>
        <p:nvSpPr>
          <p:cNvPr id="8" name="Shape 6"/>
          <p:cNvSpPr/>
          <p:nvPr/>
        </p:nvSpPr>
        <p:spPr>
          <a:xfrm>
            <a:off x="7414141" y="2766893"/>
            <a:ext cx="6424612" cy="1773436"/>
          </a:xfrm>
          <a:prstGeom prst="roundRect">
            <a:avLst>
              <a:gd name="adj" fmla="val 1674"/>
            </a:avLst>
          </a:prstGeom>
          <a:solidFill>
            <a:srgbClr val="F0EDE6"/>
          </a:solidFill>
          <a:ln/>
        </p:spPr>
      </p:sp>
      <p:sp>
        <p:nvSpPr>
          <p:cNvPr id="9" name="Text 7"/>
          <p:cNvSpPr/>
          <p:nvPr/>
        </p:nvSpPr>
        <p:spPr>
          <a:xfrm>
            <a:off x="7612023" y="2964775"/>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Physical Shielding</a:t>
            </a:r>
            <a:endParaRPr lang="en-US" sz="1900" dirty="0"/>
          </a:p>
        </p:txBody>
      </p:sp>
      <p:sp>
        <p:nvSpPr>
          <p:cNvPr id="10" name="Text 8"/>
          <p:cNvSpPr/>
          <p:nvPr/>
        </p:nvSpPr>
        <p:spPr>
          <a:xfrm>
            <a:off x="7612023" y="3392686"/>
            <a:ext cx="6028849" cy="949762"/>
          </a:xfrm>
          <a:prstGeom prst="rect">
            <a:avLst/>
          </a:prstGeom>
          <a:noFill/>
          <a:ln/>
        </p:spPr>
        <p:txBody>
          <a:bodyPr wrap="square" lIns="0" tIns="0" rIns="0" bIns="0" rtlCol="0" anchor="t"/>
          <a:lstStyle/>
          <a:p>
            <a:pPr marL="0" indent="0" algn="l">
              <a:lnSpc>
                <a:spcPts val="2450"/>
              </a:lnSpc>
              <a:buNone/>
            </a:pPr>
            <a:r>
              <a:rPr lang="en-US" sz="1550" dirty="0">
                <a:solidFill>
                  <a:srgbClr val="2C2821"/>
                </a:solidFill>
                <a:latin typeface="Lora" pitchFamily="34" charset="0"/>
                <a:ea typeface="Lora" pitchFamily="34" charset="-122"/>
                <a:cs typeface="Lora" pitchFamily="34" charset="-120"/>
              </a:rPr>
              <a:t>Bound porphyrins create a physical barrier blocking radical access to DNA. The large planar porphyrin structure positioned on DNA surface intercepts diffusing radicals.</a:t>
            </a:r>
            <a:endParaRPr lang="en-US" sz="1550" dirty="0"/>
          </a:p>
        </p:txBody>
      </p:sp>
      <p:sp>
        <p:nvSpPr>
          <p:cNvPr id="11" name="Shape 9"/>
          <p:cNvSpPr/>
          <p:nvPr/>
        </p:nvSpPr>
        <p:spPr>
          <a:xfrm>
            <a:off x="791647" y="4738211"/>
            <a:ext cx="6424612" cy="1773436"/>
          </a:xfrm>
          <a:prstGeom prst="roundRect">
            <a:avLst>
              <a:gd name="adj" fmla="val 1674"/>
            </a:avLst>
          </a:prstGeom>
          <a:solidFill>
            <a:srgbClr val="F0EDE6"/>
          </a:solidFill>
          <a:ln/>
        </p:spPr>
      </p:sp>
      <p:sp>
        <p:nvSpPr>
          <p:cNvPr id="12" name="Text 10"/>
          <p:cNvSpPr/>
          <p:nvPr/>
        </p:nvSpPr>
        <p:spPr>
          <a:xfrm>
            <a:off x="989528" y="4936093"/>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Electron Donation</a:t>
            </a:r>
            <a:endParaRPr lang="en-US" sz="1900" dirty="0"/>
          </a:p>
        </p:txBody>
      </p:sp>
      <p:sp>
        <p:nvSpPr>
          <p:cNvPr id="13" name="Text 11"/>
          <p:cNvSpPr/>
          <p:nvPr/>
        </p:nvSpPr>
        <p:spPr>
          <a:xfrm>
            <a:off x="989528" y="5364004"/>
            <a:ext cx="6028849" cy="949762"/>
          </a:xfrm>
          <a:prstGeom prst="rect">
            <a:avLst/>
          </a:prstGeom>
          <a:noFill/>
          <a:ln/>
        </p:spPr>
        <p:txBody>
          <a:bodyPr wrap="square" lIns="0" tIns="0" rIns="0" bIns="0" rtlCol="0" anchor="t"/>
          <a:lstStyle/>
          <a:p>
            <a:pPr marL="0" indent="0" algn="l">
              <a:lnSpc>
                <a:spcPts val="2450"/>
              </a:lnSpc>
              <a:buNone/>
            </a:pPr>
            <a:r>
              <a:rPr lang="en-US" sz="1550" dirty="0">
                <a:solidFill>
                  <a:srgbClr val="2C2821"/>
                </a:solidFill>
                <a:latin typeface="Lora" pitchFamily="34" charset="0"/>
                <a:ea typeface="Lora" pitchFamily="34" charset="-122"/>
                <a:cs typeface="Lora" pitchFamily="34" charset="-120"/>
              </a:rPr>
              <a:t>Porphyrin can neutralise DNA radicals formed by direct ionisation through electron donation, repairing damage before strand breaks propagate.</a:t>
            </a:r>
            <a:endParaRPr lang="en-US" sz="1550" dirty="0"/>
          </a:p>
        </p:txBody>
      </p:sp>
      <p:sp>
        <p:nvSpPr>
          <p:cNvPr id="14" name="Shape 12"/>
          <p:cNvSpPr/>
          <p:nvPr/>
        </p:nvSpPr>
        <p:spPr>
          <a:xfrm>
            <a:off x="7414141" y="4738211"/>
            <a:ext cx="6424612" cy="1773436"/>
          </a:xfrm>
          <a:prstGeom prst="roundRect">
            <a:avLst>
              <a:gd name="adj" fmla="val 1674"/>
            </a:avLst>
          </a:prstGeom>
          <a:solidFill>
            <a:srgbClr val="F0EDE6"/>
          </a:solidFill>
          <a:ln/>
        </p:spPr>
      </p:sp>
      <p:sp>
        <p:nvSpPr>
          <p:cNvPr id="15" name="Text 13"/>
          <p:cNvSpPr/>
          <p:nvPr/>
        </p:nvSpPr>
        <p:spPr>
          <a:xfrm>
            <a:off x="7612023" y="4936093"/>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Strand Stabilisation</a:t>
            </a:r>
            <a:endParaRPr lang="en-US" sz="1900" dirty="0"/>
          </a:p>
        </p:txBody>
      </p:sp>
      <p:sp>
        <p:nvSpPr>
          <p:cNvPr id="16" name="Text 14"/>
          <p:cNvSpPr/>
          <p:nvPr/>
        </p:nvSpPr>
        <p:spPr>
          <a:xfrm>
            <a:off x="7612023" y="5364004"/>
            <a:ext cx="6028849" cy="949762"/>
          </a:xfrm>
          <a:prstGeom prst="rect">
            <a:avLst/>
          </a:prstGeom>
          <a:noFill/>
          <a:ln/>
        </p:spPr>
        <p:txBody>
          <a:bodyPr wrap="square" lIns="0" tIns="0" rIns="0" bIns="0" rtlCol="0" anchor="t"/>
          <a:lstStyle/>
          <a:p>
            <a:pPr marL="0" indent="0" algn="l">
              <a:lnSpc>
                <a:spcPts val="2450"/>
              </a:lnSpc>
              <a:buNone/>
            </a:pPr>
            <a:r>
              <a:rPr lang="en-US" sz="1550" dirty="0">
                <a:solidFill>
                  <a:srgbClr val="2C2821"/>
                </a:solidFill>
                <a:latin typeface="Lora" pitchFamily="34" charset="0"/>
                <a:ea typeface="Lora" pitchFamily="34" charset="-122"/>
                <a:cs typeface="Lora" pitchFamily="34" charset="-120"/>
              </a:rPr>
              <a:t>Porphyrin binding increases DNA thermal stability through intercalation and electrostatic interactions, making the structure more resistant to radiation-induced destabilisation.</a:t>
            </a:r>
            <a:endParaRPr lang="en-US" sz="1550" dirty="0"/>
          </a:p>
        </p:txBody>
      </p:sp>
      <p:sp>
        <p:nvSpPr>
          <p:cNvPr id="17" name="Text 15"/>
          <p:cNvSpPr/>
          <p:nvPr/>
        </p:nvSpPr>
        <p:spPr>
          <a:xfrm>
            <a:off x="791647" y="6734294"/>
            <a:ext cx="13047107" cy="949762"/>
          </a:xfrm>
          <a:prstGeom prst="rect">
            <a:avLst/>
          </a:prstGeom>
          <a:noFill/>
          <a:ln/>
        </p:spPr>
        <p:txBody>
          <a:bodyPr wrap="square" lIns="0" tIns="0" rIns="0" bIns="0" rtlCol="0" anchor="t"/>
          <a:lstStyle/>
          <a:p>
            <a:pPr marL="0" indent="0" algn="l">
              <a:lnSpc>
                <a:spcPts val="2450"/>
              </a:lnSpc>
              <a:buNone/>
            </a:pPr>
            <a:r>
              <a:rPr lang="en-US" sz="1550" b="1" dirty="0">
                <a:solidFill>
                  <a:srgbClr val="2C2821"/>
                </a:solidFill>
                <a:latin typeface="Lora" pitchFamily="34" charset="0"/>
                <a:ea typeface="Lora" pitchFamily="34" charset="-122"/>
                <a:cs typeface="Lora" pitchFamily="34" charset="-120"/>
              </a:rPr>
              <a:t>Binding mode</a:t>
            </a:r>
            <a:r>
              <a:rPr lang="en-US" sz="1550" dirty="0">
                <a:solidFill>
                  <a:srgbClr val="2C2821"/>
                </a:solidFill>
                <a:latin typeface="Lora" pitchFamily="34" charset="0"/>
                <a:ea typeface="Lora" pitchFamily="34" charset="-122"/>
                <a:cs typeface="Lora" pitchFamily="34" charset="-120"/>
              </a:rPr>
              <a:t>: Likely external stacking and groove binding at these concentrations, maintaining DNA helical structure. </a:t>
            </a:r>
            <a:r>
              <a:rPr lang="en-US" sz="1550" b="1" dirty="0">
                <a:solidFill>
                  <a:srgbClr val="2C2821"/>
                </a:solidFill>
                <a:latin typeface="Lora" pitchFamily="34" charset="0"/>
                <a:ea typeface="Lora" pitchFamily="34" charset="-122"/>
                <a:cs typeface="Lora" pitchFamily="34" charset="-120"/>
              </a:rPr>
              <a:t>Maintained Tm</a:t>
            </a:r>
            <a:r>
              <a:rPr lang="en-US" sz="1550" dirty="0">
                <a:solidFill>
                  <a:srgbClr val="2C2821"/>
                </a:solidFill>
                <a:latin typeface="Lora" pitchFamily="34" charset="0"/>
                <a:ea typeface="Lora" pitchFamily="34" charset="-122"/>
                <a:cs typeface="Lora" pitchFamily="34" charset="-120"/>
              </a:rPr>
              <a:t>: The preservation of melting temperature across radiation doses indicates that the DNA double helix structure remains intact, confirming effective radioprotection.</a:t>
            </a:r>
            <a:endParaRPr lang="en-US" sz="155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075" y="546497"/>
            <a:ext cx="8441293" cy="526613"/>
          </a:xfrm>
          <a:prstGeom prst="rect">
            <a:avLst/>
          </a:prstGeom>
          <a:noFill/>
          <a:ln/>
        </p:spPr>
        <p:txBody>
          <a:bodyPr wrap="none" lIns="0" tIns="0" rIns="0" bIns="0" rtlCol="0" anchor="t"/>
          <a:lstStyle/>
          <a:p>
            <a:pPr marL="0" indent="0" algn="l">
              <a:lnSpc>
                <a:spcPts val="4100"/>
              </a:lnSpc>
              <a:buNone/>
            </a:pPr>
            <a:r>
              <a:rPr lang="en-US" sz="3300" dirty="0">
                <a:solidFill>
                  <a:srgbClr val="233E32"/>
                </a:solidFill>
                <a:latin typeface="Alice" pitchFamily="34" charset="0"/>
                <a:ea typeface="Alice" pitchFamily="34" charset="-122"/>
                <a:cs typeface="Alice" pitchFamily="34" charset="-120"/>
              </a:rPr>
              <a:t>Radiosensitisation Mechanism (r = 0.02, 4 Gy)</a:t>
            </a:r>
            <a:endParaRPr lang="en-US" sz="3300" dirty="0"/>
          </a:p>
        </p:txBody>
      </p:sp>
      <p:sp>
        <p:nvSpPr>
          <p:cNvPr id="3" name="Text 1"/>
          <p:cNvSpPr/>
          <p:nvPr/>
        </p:nvSpPr>
        <p:spPr>
          <a:xfrm>
            <a:off x="793075" y="1140500"/>
            <a:ext cx="4992410" cy="315873"/>
          </a:xfrm>
          <a:prstGeom prst="rect">
            <a:avLst/>
          </a:prstGeom>
          <a:noFill/>
          <a:ln/>
        </p:spPr>
        <p:txBody>
          <a:bodyPr wrap="none" lIns="0" tIns="0" rIns="0" bIns="0" rtlCol="0" anchor="t"/>
          <a:lstStyle/>
          <a:p>
            <a:pPr marL="0" indent="0" algn="l">
              <a:lnSpc>
                <a:spcPts val="2450"/>
              </a:lnSpc>
              <a:buNone/>
            </a:pPr>
            <a:r>
              <a:rPr lang="en-US" sz="1950" dirty="0">
                <a:solidFill>
                  <a:srgbClr val="233E32"/>
                </a:solidFill>
                <a:latin typeface="Alice" pitchFamily="34" charset="0"/>
                <a:ea typeface="Alice" pitchFamily="34" charset="-122"/>
                <a:cs typeface="Alice" pitchFamily="34" charset="-120"/>
              </a:rPr>
              <a:t>How Porphyrins Enhance Radiation Damage</a:t>
            </a:r>
            <a:endParaRPr lang="en-US" sz="1950" dirty="0"/>
          </a:p>
        </p:txBody>
      </p:sp>
      <p:sp>
        <p:nvSpPr>
          <p:cNvPr id="4" name="Text 2"/>
          <p:cNvSpPr/>
          <p:nvPr/>
        </p:nvSpPr>
        <p:spPr>
          <a:xfrm>
            <a:off x="793075" y="1709142"/>
            <a:ext cx="13044249" cy="539353"/>
          </a:xfrm>
          <a:prstGeom prst="rect">
            <a:avLst/>
          </a:prstGeom>
          <a:noFill/>
          <a:ln/>
        </p:spPr>
        <p:txBody>
          <a:bodyPr wrap="square" lIns="0" tIns="0" rIns="0" bIns="0" rtlCol="0" anchor="t"/>
          <a:lstStyle/>
          <a:p>
            <a:pPr marL="0" indent="0" algn="l">
              <a:lnSpc>
                <a:spcPts val="2100"/>
              </a:lnSpc>
              <a:buNone/>
            </a:pPr>
            <a:r>
              <a:rPr lang="en-US" sz="1300" dirty="0">
                <a:solidFill>
                  <a:srgbClr val="2C2821"/>
                </a:solidFill>
                <a:latin typeface="Lora" pitchFamily="34" charset="0"/>
                <a:ea typeface="Lora" pitchFamily="34" charset="-122"/>
                <a:cs typeface="Lora" pitchFamily="34" charset="-120"/>
              </a:rPr>
              <a:t>At the optimal intermediate concentration of r = 0.02, porphyrins switch from protecting DNA to amplifying radiation-induced damage. This radiosensitisation involves multiple synergistic mechanisms that concentrate and enhance the damaging effects of ionising radiation:</a:t>
            </a:r>
            <a:endParaRPr lang="en-US" sz="1300" dirty="0"/>
          </a:p>
        </p:txBody>
      </p:sp>
      <p:sp>
        <p:nvSpPr>
          <p:cNvPr id="5" name="Shape 3"/>
          <p:cNvSpPr/>
          <p:nvPr/>
        </p:nvSpPr>
        <p:spPr>
          <a:xfrm>
            <a:off x="793075" y="2690813"/>
            <a:ext cx="4235768" cy="2055852"/>
          </a:xfrm>
          <a:prstGeom prst="roundRect">
            <a:avLst>
              <a:gd name="adj" fmla="val 5337"/>
            </a:avLst>
          </a:prstGeom>
          <a:solidFill>
            <a:srgbClr val="FCFBF8"/>
          </a:solidFill>
          <a:ln/>
        </p:spPr>
      </p:sp>
      <p:sp>
        <p:nvSpPr>
          <p:cNvPr id="6" name="Shape 4"/>
          <p:cNvSpPr/>
          <p:nvPr/>
        </p:nvSpPr>
        <p:spPr>
          <a:xfrm>
            <a:off x="793075" y="2667953"/>
            <a:ext cx="4235768" cy="91440"/>
          </a:xfrm>
          <a:prstGeom prst="roundRect">
            <a:avLst>
              <a:gd name="adj" fmla="val 27649"/>
            </a:avLst>
          </a:prstGeom>
          <a:solidFill>
            <a:srgbClr val="1B5F39"/>
          </a:solidFill>
          <a:ln/>
        </p:spPr>
      </p:sp>
      <p:sp>
        <p:nvSpPr>
          <p:cNvPr id="7" name="Shape 5"/>
          <p:cNvSpPr/>
          <p:nvPr/>
        </p:nvSpPr>
        <p:spPr>
          <a:xfrm>
            <a:off x="2658189" y="2438043"/>
            <a:ext cx="505539" cy="505539"/>
          </a:xfrm>
          <a:prstGeom prst="roundRect">
            <a:avLst>
              <a:gd name="adj" fmla="val 180876"/>
            </a:avLst>
          </a:prstGeom>
          <a:solidFill>
            <a:srgbClr val="1B5F39"/>
          </a:solidFill>
          <a:ln/>
        </p:spPr>
      </p:sp>
      <p:sp>
        <p:nvSpPr>
          <p:cNvPr id="8" name="Text 6"/>
          <p:cNvSpPr/>
          <p:nvPr/>
        </p:nvSpPr>
        <p:spPr>
          <a:xfrm>
            <a:off x="2809875" y="2564368"/>
            <a:ext cx="202168" cy="25277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Alice" pitchFamily="34" charset="0"/>
                <a:ea typeface="Alice" pitchFamily="34" charset="-122"/>
                <a:cs typeface="Alice" pitchFamily="34" charset="-120"/>
              </a:rPr>
              <a:t>1</a:t>
            </a:r>
            <a:endParaRPr lang="en-US" sz="1550" dirty="0"/>
          </a:p>
        </p:txBody>
      </p:sp>
      <p:sp>
        <p:nvSpPr>
          <p:cNvPr id="9" name="Text 7"/>
          <p:cNvSpPr/>
          <p:nvPr/>
        </p:nvSpPr>
        <p:spPr>
          <a:xfrm>
            <a:off x="984409" y="3112175"/>
            <a:ext cx="2440662" cy="263366"/>
          </a:xfrm>
          <a:prstGeom prst="rect">
            <a:avLst/>
          </a:prstGeom>
          <a:noFill/>
          <a:ln/>
        </p:spPr>
        <p:txBody>
          <a:bodyPr wrap="none" lIns="0" tIns="0" rIns="0" bIns="0" rtlCol="0" anchor="t"/>
          <a:lstStyle/>
          <a:p>
            <a:pPr marL="0" indent="0" algn="l">
              <a:lnSpc>
                <a:spcPts val="2050"/>
              </a:lnSpc>
              <a:buNone/>
            </a:pPr>
            <a:r>
              <a:rPr lang="en-US" sz="1650" dirty="0">
                <a:solidFill>
                  <a:srgbClr val="2C2821"/>
                </a:solidFill>
                <a:latin typeface="Alice" pitchFamily="34" charset="0"/>
                <a:ea typeface="Alice" pitchFamily="34" charset="-122"/>
                <a:cs typeface="Alice" pitchFamily="34" charset="-120"/>
              </a:rPr>
              <a:t>Localised ROS Generation</a:t>
            </a:r>
            <a:endParaRPr lang="en-US" sz="1650" dirty="0"/>
          </a:p>
        </p:txBody>
      </p:sp>
      <p:sp>
        <p:nvSpPr>
          <p:cNvPr id="10" name="Text 8"/>
          <p:cNvSpPr/>
          <p:nvPr/>
        </p:nvSpPr>
        <p:spPr>
          <a:xfrm>
            <a:off x="984409" y="3476625"/>
            <a:ext cx="3853101" cy="1078706"/>
          </a:xfrm>
          <a:prstGeom prst="rect">
            <a:avLst/>
          </a:prstGeom>
          <a:noFill/>
          <a:ln/>
        </p:spPr>
        <p:txBody>
          <a:bodyPr wrap="square" lIns="0" tIns="0" rIns="0" bIns="0" rtlCol="0" anchor="t"/>
          <a:lstStyle/>
          <a:p>
            <a:pPr marL="0" indent="0" algn="l">
              <a:lnSpc>
                <a:spcPts val="2100"/>
              </a:lnSpc>
              <a:buNone/>
            </a:pPr>
            <a:r>
              <a:rPr lang="en-US" sz="1300" dirty="0">
                <a:solidFill>
                  <a:srgbClr val="2C2821"/>
                </a:solidFill>
                <a:latin typeface="Lora" pitchFamily="34" charset="0"/>
                <a:ea typeface="Lora" pitchFamily="34" charset="-122"/>
                <a:cs typeface="Lora" pitchFamily="34" charset="-120"/>
              </a:rPr>
              <a:t>Porphyrin molecules bound at DNA concentrate radical damage at critical sites. Radiolysis products are generated in immediate proximity to DNA, increasing hit probability.</a:t>
            </a:r>
            <a:endParaRPr lang="en-US" sz="1300" dirty="0"/>
          </a:p>
        </p:txBody>
      </p:sp>
      <p:sp>
        <p:nvSpPr>
          <p:cNvPr id="11" name="Shape 9"/>
          <p:cNvSpPr/>
          <p:nvPr/>
        </p:nvSpPr>
        <p:spPr>
          <a:xfrm>
            <a:off x="5197316" y="2690813"/>
            <a:ext cx="4235768" cy="2055852"/>
          </a:xfrm>
          <a:prstGeom prst="roundRect">
            <a:avLst>
              <a:gd name="adj" fmla="val 5337"/>
            </a:avLst>
          </a:prstGeom>
          <a:solidFill>
            <a:srgbClr val="FCFBF8"/>
          </a:solidFill>
          <a:ln/>
        </p:spPr>
      </p:sp>
      <p:sp>
        <p:nvSpPr>
          <p:cNvPr id="12" name="Shape 10"/>
          <p:cNvSpPr/>
          <p:nvPr/>
        </p:nvSpPr>
        <p:spPr>
          <a:xfrm>
            <a:off x="5197316" y="2667953"/>
            <a:ext cx="4235768" cy="91440"/>
          </a:xfrm>
          <a:prstGeom prst="roundRect">
            <a:avLst>
              <a:gd name="adj" fmla="val 27649"/>
            </a:avLst>
          </a:prstGeom>
          <a:solidFill>
            <a:srgbClr val="1B5F39"/>
          </a:solidFill>
          <a:ln/>
        </p:spPr>
      </p:sp>
      <p:sp>
        <p:nvSpPr>
          <p:cNvPr id="13" name="Shape 11"/>
          <p:cNvSpPr/>
          <p:nvPr/>
        </p:nvSpPr>
        <p:spPr>
          <a:xfrm>
            <a:off x="7062430" y="2438043"/>
            <a:ext cx="505539" cy="505539"/>
          </a:xfrm>
          <a:prstGeom prst="roundRect">
            <a:avLst>
              <a:gd name="adj" fmla="val 180876"/>
            </a:avLst>
          </a:prstGeom>
          <a:solidFill>
            <a:srgbClr val="1B5F39"/>
          </a:solidFill>
          <a:ln/>
        </p:spPr>
      </p:sp>
      <p:sp>
        <p:nvSpPr>
          <p:cNvPr id="14" name="Text 12"/>
          <p:cNvSpPr/>
          <p:nvPr/>
        </p:nvSpPr>
        <p:spPr>
          <a:xfrm>
            <a:off x="7214116" y="2564368"/>
            <a:ext cx="202168" cy="25277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Alice" pitchFamily="34" charset="0"/>
                <a:ea typeface="Alice" pitchFamily="34" charset="-122"/>
                <a:cs typeface="Alice" pitchFamily="34" charset="-120"/>
              </a:rPr>
              <a:t>2</a:t>
            </a:r>
            <a:endParaRPr lang="en-US" sz="1550" dirty="0"/>
          </a:p>
        </p:txBody>
      </p:sp>
      <p:sp>
        <p:nvSpPr>
          <p:cNvPr id="15" name="Text 13"/>
          <p:cNvSpPr/>
          <p:nvPr/>
        </p:nvSpPr>
        <p:spPr>
          <a:xfrm>
            <a:off x="5388650" y="3112175"/>
            <a:ext cx="2644140" cy="263366"/>
          </a:xfrm>
          <a:prstGeom prst="rect">
            <a:avLst/>
          </a:prstGeom>
          <a:noFill/>
          <a:ln/>
        </p:spPr>
        <p:txBody>
          <a:bodyPr wrap="none" lIns="0" tIns="0" rIns="0" bIns="0" rtlCol="0" anchor="t"/>
          <a:lstStyle/>
          <a:p>
            <a:pPr marL="0" indent="0" algn="l">
              <a:lnSpc>
                <a:spcPts val="2050"/>
              </a:lnSpc>
              <a:buNone/>
            </a:pPr>
            <a:r>
              <a:rPr lang="en-US" sz="1650" dirty="0">
                <a:solidFill>
                  <a:srgbClr val="2C2821"/>
                </a:solidFill>
                <a:latin typeface="Alice" pitchFamily="34" charset="0"/>
                <a:ea typeface="Alice" pitchFamily="34" charset="-122"/>
                <a:cs typeface="Alice" pitchFamily="34" charset="-120"/>
              </a:rPr>
              <a:t>Secondary Electron Capture</a:t>
            </a:r>
            <a:endParaRPr lang="en-US" sz="1650" dirty="0"/>
          </a:p>
        </p:txBody>
      </p:sp>
      <p:sp>
        <p:nvSpPr>
          <p:cNvPr id="16" name="Text 14"/>
          <p:cNvSpPr/>
          <p:nvPr/>
        </p:nvSpPr>
        <p:spPr>
          <a:xfrm>
            <a:off x="5388650" y="3476625"/>
            <a:ext cx="3853101" cy="1078706"/>
          </a:xfrm>
          <a:prstGeom prst="rect">
            <a:avLst/>
          </a:prstGeom>
          <a:noFill/>
          <a:ln/>
        </p:spPr>
        <p:txBody>
          <a:bodyPr wrap="square" lIns="0" tIns="0" rIns="0" bIns="0" rtlCol="0" anchor="t"/>
          <a:lstStyle/>
          <a:p>
            <a:pPr marL="0" indent="0" algn="l">
              <a:lnSpc>
                <a:spcPts val="2100"/>
              </a:lnSpc>
              <a:buNone/>
            </a:pPr>
            <a:r>
              <a:rPr lang="en-US" sz="1300" dirty="0">
                <a:solidFill>
                  <a:srgbClr val="2C2821"/>
                </a:solidFill>
                <a:latin typeface="Lora" pitchFamily="34" charset="0"/>
                <a:ea typeface="Lora" pitchFamily="34" charset="-122"/>
                <a:cs typeface="Lora" pitchFamily="34" charset="-120"/>
              </a:rPr>
              <a:t>Metal centres in porphyrin complexes enhance electron interactions through high cross-sections for low-energy electron capture, producing additional ionisation events.</a:t>
            </a:r>
            <a:endParaRPr lang="en-US" sz="1300" dirty="0"/>
          </a:p>
        </p:txBody>
      </p:sp>
      <p:sp>
        <p:nvSpPr>
          <p:cNvPr id="17" name="Shape 15"/>
          <p:cNvSpPr/>
          <p:nvPr/>
        </p:nvSpPr>
        <p:spPr>
          <a:xfrm>
            <a:off x="9601557" y="2690813"/>
            <a:ext cx="4235768" cy="2055852"/>
          </a:xfrm>
          <a:prstGeom prst="roundRect">
            <a:avLst>
              <a:gd name="adj" fmla="val 5337"/>
            </a:avLst>
          </a:prstGeom>
          <a:solidFill>
            <a:srgbClr val="FCFBF8"/>
          </a:solidFill>
          <a:ln/>
        </p:spPr>
      </p:sp>
      <p:sp>
        <p:nvSpPr>
          <p:cNvPr id="18" name="Shape 16"/>
          <p:cNvSpPr/>
          <p:nvPr/>
        </p:nvSpPr>
        <p:spPr>
          <a:xfrm>
            <a:off x="9601557" y="2667953"/>
            <a:ext cx="4235768" cy="91440"/>
          </a:xfrm>
          <a:prstGeom prst="roundRect">
            <a:avLst>
              <a:gd name="adj" fmla="val 27649"/>
            </a:avLst>
          </a:prstGeom>
          <a:solidFill>
            <a:srgbClr val="1B5F39"/>
          </a:solidFill>
          <a:ln/>
        </p:spPr>
      </p:sp>
      <p:sp>
        <p:nvSpPr>
          <p:cNvPr id="19" name="Shape 17"/>
          <p:cNvSpPr/>
          <p:nvPr/>
        </p:nvSpPr>
        <p:spPr>
          <a:xfrm>
            <a:off x="11466671" y="2438043"/>
            <a:ext cx="505539" cy="505539"/>
          </a:xfrm>
          <a:prstGeom prst="roundRect">
            <a:avLst>
              <a:gd name="adj" fmla="val 180876"/>
            </a:avLst>
          </a:prstGeom>
          <a:solidFill>
            <a:srgbClr val="1B5F39"/>
          </a:solidFill>
          <a:ln/>
        </p:spPr>
      </p:sp>
      <p:sp>
        <p:nvSpPr>
          <p:cNvPr id="20" name="Text 18"/>
          <p:cNvSpPr/>
          <p:nvPr/>
        </p:nvSpPr>
        <p:spPr>
          <a:xfrm>
            <a:off x="11618357" y="2564368"/>
            <a:ext cx="202168" cy="25277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Alice" pitchFamily="34" charset="0"/>
                <a:ea typeface="Alice" pitchFamily="34" charset="-122"/>
                <a:cs typeface="Alice" pitchFamily="34" charset="-120"/>
              </a:rPr>
              <a:t>3</a:t>
            </a:r>
            <a:endParaRPr lang="en-US" sz="1550" dirty="0"/>
          </a:p>
        </p:txBody>
      </p:sp>
      <p:sp>
        <p:nvSpPr>
          <p:cNvPr id="21" name="Text 19"/>
          <p:cNvSpPr/>
          <p:nvPr/>
        </p:nvSpPr>
        <p:spPr>
          <a:xfrm>
            <a:off x="9792891" y="3112175"/>
            <a:ext cx="2106811" cy="263366"/>
          </a:xfrm>
          <a:prstGeom prst="rect">
            <a:avLst/>
          </a:prstGeom>
          <a:noFill/>
          <a:ln/>
        </p:spPr>
        <p:txBody>
          <a:bodyPr wrap="none" lIns="0" tIns="0" rIns="0" bIns="0" rtlCol="0" anchor="t"/>
          <a:lstStyle/>
          <a:p>
            <a:pPr marL="0" indent="0" algn="l">
              <a:lnSpc>
                <a:spcPts val="2050"/>
              </a:lnSpc>
              <a:buNone/>
            </a:pPr>
            <a:r>
              <a:rPr lang="en-US" sz="1650" dirty="0">
                <a:solidFill>
                  <a:srgbClr val="2C2821"/>
                </a:solidFill>
                <a:latin typeface="Alice" pitchFamily="34" charset="0"/>
                <a:ea typeface="Alice" pitchFamily="34" charset="-122"/>
                <a:cs typeface="Alice" pitchFamily="34" charset="-120"/>
              </a:rPr>
              <a:t>Energy Transfer</a:t>
            </a:r>
            <a:endParaRPr lang="en-US" sz="1650" dirty="0"/>
          </a:p>
        </p:txBody>
      </p:sp>
      <p:sp>
        <p:nvSpPr>
          <p:cNvPr id="22" name="Text 20"/>
          <p:cNvSpPr/>
          <p:nvPr/>
        </p:nvSpPr>
        <p:spPr>
          <a:xfrm>
            <a:off x="9792891" y="3476625"/>
            <a:ext cx="3853101" cy="1078706"/>
          </a:xfrm>
          <a:prstGeom prst="rect">
            <a:avLst/>
          </a:prstGeom>
          <a:noFill/>
          <a:ln/>
        </p:spPr>
        <p:txBody>
          <a:bodyPr wrap="square" lIns="0" tIns="0" rIns="0" bIns="0" rtlCol="0" anchor="t"/>
          <a:lstStyle/>
          <a:p>
            <a:pPr marL="0" indent="0" algn="l">
              <a:lnSpc>
                <a:spcPts val="2100"/>
              </a:lnSpc>
              <a:buNone/>
            </a:pPr>
            <a:r>
              <a:rPr lang="en-US" sz="1300" dirty="0">
                <a:solidFill>
                  <a:srgbClr val="2C2821"/>
                </a:solidFill>
                <a:latin typeface="Lora" pitchFamily="34" charset="0"/>
                <a:ea typeface="Lora" pitchFamily="34" charset="-122"/>
                <a:cs typeface="Lora" pitchFamily="34" charset="-120"/>
              </a:rPr>
              <a:t>Excited porphyrin states created by radiation energy deposition can transfer to DNA bases, inducing electronic excitations that lead to strand breaks.</a:t>
            </a:r>
            <a:endParaRPr lang="en-US" sz="1300" dirty="0"/>
          </a:p>
        </p:txBody>
      </p:sp>
      <p:sp>
        <p:nvSpPr>
          <p:cNvPr id="23" name="Shape 21"/>
          <p:cNvSpPr/>
          <p:nvPr/>
        </p:nvSpPr>
        <p:spPr>
          <a:xfrm>
            <a:off x="793075" y="5167908"/>
            <a:ext cx="6437828" cy="1786176"/>
          </a:xfrm>
          <a:prstGeom prst="roundRect">
            <a:avLst>
              <a:gd name="adj" fmla="val 6143"/>
            </a:avLst>
          </a:prstGeom>
          <a:solidFill>
            <a:srgbClr val="FCFBF8"/>
          </a:solidFill>
          <a:ln/>
        </p:spPr>
      </p:sp>
      <p:sp>
        <p:nvSpPr>
          <p:cNvPr id="24" name="Shape 22"/>
          <p:cNvSpPr/>
          <p:nvPr/>
        </p:nvSpPr>
        <p:spPr>
          <a:xfrm>
            <a:off x="793075" y="5145048"/>
            <a:ext cx="6437828" cy="91440"/>
          </a:xfrm>
          <a:prstGeom prst="roundRect">
            <a:avLst>
              <a:gd name="adj" fmla="val 27649"/>
            </a:avLst>
          </a:prstGeom>
          <a:solidFill>
            <a:srgbClr val="1B5F39"/>
          </a:solidFill>
          <a:ln/>
        </p:spPr>
      </p:sp>
      <p:sp>
        <p:nvSpPr>
          <p:cNvPr id="25" name="Shape 23"/>
          <p:cNvSpPr/>
          <p:nvPr/>
        </p:nvSpPr>
        <p:spPr>
          <a:xfrm>
            <a:off x="3759160" y="4915138"/>
            <a:ext cx="505539" cy="505539"/>
          </a:xfrm>
          <a:prstGeom prst="roundRect">
            <a:avLst>
              <a:gd name="adj" fmla="val 180876"/>
            </a:avLst>
          </a:prstGeom>
          <a:solidFill>
            <a:srgbClr val="1B5F39"/>
          </a:solidFill>
          <a:ln/>
        </p:spPr>
      </p:sp>
      <p:sp>
        <p:nvSpPr>
          <p:cNvPr id="26" name="Text 24"/>
          <p:cNvSpPr/>
          <p:nvPr/>
        </p:nvSpPr>
        <p:spPr>
          <a:xfrm>
            <a:off x="3910846" y="5041463"/>
            <a:ext cx="202168" cy="25277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Alice" pitchFamily="34" charset="0"/>
                <a:ea typeface="Alice" pitchFamily="34" charset="-122"/>
                <a:cs typeface="Alice" pitchFamily="34" charset="-120"/>
              </a:rPr>
              <a:t>4</a:t>
            </a:r>
            <a:endParaRPr lang="en-US" sz="1550" dirty="0"/>
          </a:p>
        </p:txBody>
      </p:sp>
      <p:sp>
        <p:nvSpPr>
          <p:cNvPr id="27" name="Text 25"/>
          <p:cNvSpPr/>
          <p:nvPr/>
        </p:nvSpPr>
        <p:spPr>
          <a:xfrm>
            <a:off x="984409" y="5589270"/>
            <a:ext cx="2318980" cy="263366"/>
          </a:xfrm>
          <a:prstGeom prst="rect">
            <a:avLst/>
          </a:prstGeom>
          <a:noFill/>
          <a:ln/>
        </p:spPr>
        <p:txBody>
          <a:bodyPr wrap="none" lIns="0" tIns="0" rIns="0" bIns="0" rtlCol="0" anchor="t"/>
          <a:lstStyle/>
          <a:p>
            <a:pPr marL="0" indent="0" algn="l">
              <a:lnSpc>
                <a:spcPts val="2050"/>
              </a:lnSpc>
              <a:buNone/>
            </a:pPr>
            <a:r>
              <a:rPr lang="en-US" sz="1650" dirty="0">
                <a:solidFill>
                  <a:srgbClr val="2C2821"/>
                </a:solidFill>
                <a:latin typeface="Alice" pitchFamily="34" charset="0"/>
                <a:ea typeface="Alice" pitchFamily="34" charset="-122"/>
                <a:cs typeface="Alice" pitchFamily="34" charset="-120"/>
              </a:rPr>
              <a:t>Auger Electron Emission</a:t>
            </a:r>
            <a:endParaRPr lang="en-US" sz="1650" dirty="0"/>
          </a:p>
        </p:txBody>
      </p:sp>
      <p:sp>
        <p:nvSpPr>
          <p:cNvPr id="28" name="Text 26"/>
          <p:cNvSpPr/>
          <p:nvPr/>
        </p:nvSpPr>
        <p:spPr>
          <a:xfrm>
            <a:off x="984409" y="5953720"/>
            <a:ext cx="6055162" cy="809030"/>
          </a:xfrm>
          <a:prstGeom prst="rect">
            <a:avLst/>
          </a:prstGeom>
          <a:noFill/>
          <a:ln/>
        </p:spPr>
        <p:txBody>
          <a:bodyPr wrap="square" lIns="0" tIns="0" rIns="0" bIns="0" rtlCol="0" anchor="t"/>
          <a:lstStyle/>
          <a:p>
            <a:pPr marL="0" indent="0" algn="l">
              <a:lnSpc>
                <a:spcPts val="2100"/>
              </a:lnSpc>
              <a:buNone/>
            </a:pPr>
            <a:r>
              <a:rPr lang="en-US" sz="1300" dirty="0">
                <a:solidFill>
                  <a:srgbClr val="2C2821"/>
                </a:solidFill>
                <a:latin typeface="Lora" pitchFamily="34" charset="0"/>
                <a:ea typeface="Lora" pitchFamily="34" charset="-122"/>
                <a:cs typeface="Lora" pitchFamily="34" charset="-120"/>
              </a:rPr>
              <a:t>Metal ions produce Auger electrons following inner-shell ionisation, creating dense ionisation tracks with high local damage density in nanometre-scale volumes.</a:t>
            </a:r>
            <a:endParaRPr lang="en-US" sz="1300" dirty="0"/>
          </a:p>
        </p:txBody>
      </p:sp>
      <p:sp>
        <p:nvSpPr>
          <p:cNvPr id="29" name="Shape 27"/>
          <p:cNvSpPr/>
          <p:nvPr/>
        </p:nvSpPr>
        <p:spPr>
          <a:xfrm>
            <a:off x="7399377" y="5167908"/>
            <a:ext cx="6437948" cy="1786176"/>
          </a:xfrm>
          <a:prstGeom prst="roundRect">
            <a:avLst>
              <a:gd name="adj" fmla="val 6143"/>
            </a:avLst>
          </a:prstGeom>
          <a:solidFill>
            <a:srgbClr val="FCFBF8"/>
          </a:solidFill>
          <a:ln/>
        </p:spPr>
      </p:sp>
      <p:sp>
        <p:nvSpPr>
          <p:cNvPr id="32" name="Text 30"/>
          <p:cNvSpPr/>
          <p:nvPr/>
        </p:nvSpPr>
        <p:spPr>
          <a:xfrm>
            <a:off x="10517267" y="5041463"/>
            <a:ext cx="202168" cy="25277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Alice" pitchFamily="34" charset="0"/>
                <a:ea typeface="Alice" pitchFamily="34" charset="-122"/>
                <a:cs typeface="Alice" pitchFamily="34" charset="-120"/>
              </a:rPr>
              <a:t>5</a:t>
            </a:r>
            <a:endParaRPr lang="en-US" sz="1550" dirty="0"/>
          </a:p>
        </p:txBody>
      </p:sp>
      <p:sp>
        <p:nvSpPr>
          <p:cNvPr id="34" name="Text 32"/>
          <p:cNvSpPr/>
          <p:nvPr/>
        </p:nvSpPr>
        <p:spPr>
          <a:xfrm>
            <a:off x="7590711" y="5953720"/>
            <a:ext cx="6055281" cy="539353"/>
          </a:xfrm>
          <a:prstGeom prst="rect">
            <a:avLst/>
          </a:prstGeom>
          <a:noFill/>
          <a:ln/>
        </p:spPr>
        <p:txBody>
          <a:bodyPr wrap="square" lIns="0" tIns="0" rIns="0" bIns="0" rtlCol="0" anchor="t"/>
          <a:lstStyle/>
          <a:p>
            <a:pPr marL="0" indent="0" algn="l">
              <a:lnSpc>
                <a:spcPts val="2100"/>
              </a:lnSpc>
              <a:buNone/>
            </a:pPr>
            <a:endParaRPr lang="en-US" sz="1300" dirty="0"/>
          </a:p>
        </p:txBody>
      </p:sp>
      <p:sp>
        <p:nvSpPr>
          <p:cNvPr id="35" name="Text 33"/>
          <p:cNvSpPr/>
          <p:nvPr/>
        </p:nvSpPr>
        <p:spPr>
          <a:xfrm>
            <a:off x="793075" y="7143631"/>
            <a:ext cx="13044249" cy="539353"/>
          </a:xfrm>
          <a:prstGeom prst="rect">
            <a:avLst/>
          </a:prstGeom>
          <a:noFill/>
          <a:ln/>
        </p:spPr>
        <p:txBody>
          <a:bodyPr wrap="square" lIns="0" tIns="0" rIns="0" bIns="0" rtlCol="0" anchor="t"/>
          <a:lstStyle/>
          <a:p>
            <a:pPr marL="0" indent="0" algn="l">
              <a:lnSpc>
                <a:spcPts val="2100"/>
              </a:lnSpc>
              <a:buNone/>
            </a:pPr>
            <a:r>
              <a:rPr lang="en-US" sz="1300" b="1" dirty="0">
                <a:solidFill>
                  <a:srgbClr val="2C2821"/>
                </a:solidFill>
                <a:latin typeface="Lora" pitchFamily="34" charset="0"/>
                <a:ea typeface="Lora" pitchFamily="34" charset="-122"/>
                <a:cs typeface="Lora" pitchFamily="34" charset="-120"/>
              </a:rPr>
              <a:t>Evidence</a:t>
            </a:r>
            <a:r>
              <a:rPr lang="en-US" sz="1300" dirty="0">
                <a:solidFill>
                  <a:srgbClr val="2C2821"/>
                </a:solidFill>
                <a:latin typeface="Lora" pitchFamily="34" charset="0"/>
                <a:ea typeface="Lora" pitchFamily="34" charset="-122"/>
                <a:cs typeface="Lora" pitchFamily="34" charset="-120"/>
              </a:rPr>
              <a:t>: Decreased Tm indicates strand breaks and helix destabilisation. Increased ΔT reveals heterogeneous damage distribution with complex lesions. </a:t>
            </a:r>
            <a:r>
              <a:rPr lang="en-US" sz="1300" b="1" dirty="0">
                <a:solidFill>
                  <a:srgbClr val="2C2821"/>
                </a:solidFill>
                <a:latin typeface="Lora" pitchFamily="34" charset="0"/>
                <a:ea typeface="Lora" pitchFamily="34" charset="-122"/>
                <a:cs typeface="Lora" pitchFamily="34" charset="-120"/>
              </a:rPr>
              <a:t>Optimal at r = 0.02, 4 Gy</a:t>
            </a:r>
            <a:r>
              <a:rPr lang="en-US" sz="1300" dirty="0">
                <a:solidFill>
                  <a:srgbClr val="2C2821"/>
                </a:solidFill>
                <a:latin typeface="Lora" pitchFamily="34" charset="0"/>
                <a:ea typeface="Lora" pitchFamily="34" charset="-122"/>
                <a:cs typeface="Lora" pitchFamily="34" charset="-120"/>
              </a:rPr>
              <a:t>: This represents the ideal balance between porphyrin binding density and damage amplification, maximising radiosensitisation effect.</a:t>
            </a:r>
            <a:endParaRPr lang="en-US" sz="13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87241" y="543282"/>
            <a:ext cx="6403062" cy="491966"/>
          </a:xfrm>
          <a:prstGeom prst="rect">
            <a:avLst/>
          </a:prstGeom>
          <a:noFill/>
          <a:ln/>
        </p:spPr>
        <p:txBody>
          <a:bodyPr wrap="none" lIns="0" tIns="0" rIns="0" bIns="0" rtlCol="0" anchor="t"/>
          <a:lstStyle/>
          <a:p>
            <a:pPr marL="0" indent="0" algn="l">
              <a:lnSpc>
                <a:spcPts val="3850"/>
              </a:lnSpc>
              <a:buNone/>
            </a:pPr>
            <a:r>
              <a:rPr lang="en-US" sz="3050" dirty="0">
                <a:solidFill>
                  <a:srgbClr val="233E32"/>
                </a:solidFill>
                <a:latin typeface="Alice" pitchFamily="34" charset="0"/>
                <a:ea typeface="Alice" pitchFamily="34" charset="-122"/>
                <a:cs typeface="Alice" pitchFamily="34" charset="-120"/>
              </a:rPr>
              <a:t>Concentration-Dependent Dual Role</a:t>
            </a:r>
            <a:endParaRPr lang="en-US" sz="3050" dirty="0"/>
          </a:p>
        </p:txBody>
      </p:sp>
      <p:sp>
        <p:nvSpPr>
          <p:cNvPr id="3" name="Text 1"/>
          <p:cNvSpPr/>
          <p:nvPr/>
        </p:nvSpPr>
        <p:spPr>
          <a:xfrm>
            <a:off x="787241" y="1098232"/>
            <a:ext cx="4013954" cy="295275"/>
          </a:xfrm>
          <a:prstGeom prst="rect">
            <a:avLst/>
          </a:prstGeom>
          <a:noFill/>
          <a:ln/>
        </p:spPr>
        <p:txBody>
          <a:bodyPr wrap="none" lIns="0" tIns="0" rIns="0" bIns="0" rtlCol="0" anchor="t"/>
          <a:lstStyle/>
          <a:p>
            <a:pPr marL="0" indent="0" algn="l">
              <a:lnSpc>
                <a:spcPts val="2300"/>
              </a:lnSpc>
              <a:buNone/>
            </a:pPr>
            <a:r>
              <a:rPr lang="en-US" sz="1850" dirty="0">
                <a:solidFill>
                  <a:srgbClr val="233E32"/>
                </a:solidFill>
                <a:latin typeface="Alice" pitchFamily="34" charset="0"/>
                <a:ea typeface="Alice" pitchFamily="34" charset="-122"/>
                <a:cs typeface="Alice" pitchFamily="34" charset="-120"/>
              </a:rPr>
              <a:t>The Porphyrin Concentration Paradox</a:t>
            </a:r>
            <a:endParaRPr lang="en-US" sz="1850" dirty="0"/>
          </a:p>
        </p:txBody>
      </p:sp>
      <p:pic>
        <p:nvPicPr>
          <p:cNvPr id="4" name="Image 0" descr="preencoded.png"/>
          <p:cNvPicPr>
            <a:picLocks noChangeAspect="1"/>
          </p:cNvPicPr>
          <p:nvPr/>
        </p:nvPicPr>
        <p:blipFill>
          <a:blip r:embed="rId3"/>
          <a:stretch>
            <a:fillRect/>
          </a:stretch>
        </p:blipFill>
        <p:spPr>
          <a:xfrm>
            <a:off x="787241" y="2101929"/>
            <a:ext cx="4246959" cy="1143000"/>
          </a:xfrm>
          <a:prstGeom prst="rect">
            <a:avLst/>
          </a:prstGeom>
        </p:spPr>
      </p:pic>
      <p:sp>
        <p:nvSpPr>
          <p:cNvPr id="5" name="Text 2"/>
          <p:cNvSpPr/>
          <p:nvPr/>
        </p:nvSpPr>
        <p:spPr>
          <a:xfrm>
            <a:off x="944642" y="2731651"/>
            <a:ext cx="2368034" cy="245983"/>
          </a:xfrm>
          <a:prstGeom prst="rect">
            <a:avLst/>
          </a:prstGeom>
          <a:noFill/>
          <a:ln/>
        </p:spPr>
        <p:txBody>
          <a:bodyPr wrap="none" lIns="0" tIns="0" rIns="0" bIns="0" rtlCol="0" anchor="t"/>
          <a:lstStyle/>
          <a:p>
            <a:pPr marL="0" indent="0" algn="l">
              <a:lnSpc>
                <a:spcPts val="1900"/>
              </a:lnSpc>
              <a:buNone/>
            </a:pPr>
            <a:r>
              <a:rPr lang="en-US" sz="1500" dirty="0">
                <a:solidFill>
                  <a:srgbClr val="2C2821"/>
                </a:solidFill>
                <a:latin typeface="Alice" pitchFamily="34" charset="0"/>
                <a:ea typeface="Alice" pitchFamily="34" charset="-122"/>
                <a:cs typeface="Alice" pitchFamily="34" charset="-120"/>
              </a:rPr>
              <a:t>Low Concentration (r=0.01)</a:t>
            </a:r>
            <a:endParaRPr lang="en-US" sz="1500" dirty="0"/>
          </a:p>
        </p:txBody>
      </p:sp>
      <p:sp>
        <p:nvSpPr>
          <p:cNvPr id="6" name="Text 3"/>
          <p:cNvSpPr/>
          <p:nvPr/>
        </p:nvSpPr>
        <p:spPr>
          <a:xfrm>
            <a:off x="944642" y="3072051"/>
            <a:ext cx="3932158" cy="251936"/>
          </a:xfrm>
          <a:prstGeom prst="rect">
            <a:avLst/>
          </a:prstGeom>
          <a:noFill/>
          <a:ln/>
        </p:spPr>
        <p:txBody>
          <a:bodyPr wrap="none" lIns="0" tIns="0" rIns="0" bIns="0" rtlCol="0" anchor="t"/>
          <a:lstStyle/>
          <a:p>
            <a:pPr marL="0" indent="0" algn="l">
              <a:lnSpc>
                <a:spcPts val="1950"/>
              </a:lnSpc>
              <a:buNone/>
            </a:pPr>
            <a:r>
              <a:rPr lang="en-US" sz="1200" b="1" dirty="0">
                <a:solidFill>
                  <a:srgbClr val="1B5F39"/>
                </a:solidFill>
                <a:latin typeface="Lora" pitchFamily="34" charset="0"/>
                <a:ea typeface="Lora" pitchFamily="34" charset="-122"/>
                <a:cs typeface="Lora" pitchFamily="34" charset="-120"/>
              </a:rPr>
              <a:t>Protective Effect</a:t>
            </a:r>
            <a:endParaRPr lang="en-US" sz="1200" dirty="0"/>
          </a:p>
        </p:txBody>
      </p:sp>
      <p:sp>
        <p:nvSpPr>
          <p:cNvPr id="7" name="Text 4"/>
          <p:cNvSpPr/>
          <p:nvPr/>
        </p:nvSpPr>
        <p:spPr>
          <a:xfrm>
            <a:off x="944642" y="3418403"/>
            <a:ext cx="3932158" cy="755809"/>
          </a:xfrm>
          <a:prstGeom prst="rect">
            <a:avLst/>
          </a:prstGeom>
          <a:noFill/>
          <a:ln/>
        </p:spPr>
        <p:txBody>
          <a:bodyPr wrap="square" lIns="0" tIns="0" rIns="0" bIns="0" rtlCol="0" anchor="t"/>
          <a:lstStyle/>
          <a:p>
            <a:pPr marL="0" indent="0" algn="l">
              <a:lnSpc>
                <a:spcPts val="1950"/>
              </a:lnSpc>
              <a:buNone/>
            </a:pPr>
            <a:r>
              <a:rPr lang="en-US" sz="1200" dirty="0">
                <a:solidFill>
                  <a:srgbClr val="2C2821"/>
                </a:solidFill>
                <a:latin typeface="Lora" pitchFamily="34" charset="0"/>
                <a:ea typeface="Lora" pitchFamily="34" charset="-122"/>
                <a:cs typeface="Lora" pitchFamily="34" charset="-120"/>
              </a:rPr>
              <a:t>Scavenging dominates over sensitisation. Insufficient porphyrin density for efficient damage localisation, but adequate for radical interception.</a:t>
            </a:r>
            <a:endParaRPr lang="en-US" sz="1200" dirty="0"/>
          </a:p>
        </p:txBody>
      </p:sp>
      <p:pic>
        <p:nvPicPr>
          <p:cNvPr id="8" name="Image 1" descr="preencoded.png"/>
          <p:cNvPicPr>
            <a:picLocks noChangeAspect="1"/>
          </p:cNvPicPr>
          <p:nvPr/>
        </p:nvPicPr>
        <p:blipFill>
          <a:blip r:embed="rId4"/>
          <a:stretch>
            <a:fillRect/>
          </a:stretch>
        </p:blipFill>
        <p:spPr>
          <a:xfrm>
            <a:off x="5191601" y="1865709"/>
            <a:ext cx="4247078" cy="1143000"/>
          </a:xfrm>
          <a:prstGeom prst="rect">
            <a:avLst/>
          </a:prstGeom>
        </p:spPr>
      </p:pic>
      <p:sp>
        <p:nvSpPr>
          <p:cNvPr id="9" name="Text 5"/>
          <p:cNvSpPr/>
          <p:nvPr/>
        </p:nvSpPr>
        <p:spPr>
          <a:xfrm>
            <a:off x="5349002" y="2495431"/>
            <a:ext cx="3173968" cy="245983"/>
          </a:xfrm>
          <a:prstGeom prst="rect">
            <a:avLst/>
          </a:prstGeom>
          <a:noFill/>
          <a:ln/>
        </p:spPr>
        <p:txBody>
          <a:bodyPr wrap="none" lIns="0" tIns="0" rIns="0" bIns="0" rtlCol="0" anchor="t"/>
          <a:lstStyle/>
          <a:p>
            <a:pPr marL="0" indent="0" algn="l">
              <a:lnSpc>
                <a:spcPts val="1900"/>
              </a:lnSpc>
              <a:buNone/>
            </a:pPr>
            <a:r>
              <a:rPr lang="en-US" sz="1500" dirty="0">
                <a:solidFill>
                  <a:srgbClr val="2C2821"/>
                </a:solidFill>
                <a:latin typeface="Alice" pitchFamily="34" charset="0"/>
                <a:ea typeface="Alice" pitchFamily="34" charset="-122"/>
                <a:cs typeface="Alice" pitchFamily="34" charset="-120"/>
              </a:rPr>
              <a:t>Intermediate Concentration (r=0.02)</a:t>
            </a:r>
            <a:endParaRPr lang="en-US" sz="1500" dirty="0"/>
          </a:p>
        </p:txBody>
      </p:sp>
      <p:sp>
        <p:nvSpPr>
          <p:cNvPr id="10" name="Text 6"/>
          <p:cNvSpPr/>
          <p:nvPr/>
        </p:nvSpPr>
        <p:spPr>
          <a:xfrm>
            <a:off x="5349002" y="2835831"/>
            <a:ext cx="3932277" cy="251936"/>
          </a:xfrm>
          <a:prstGeom prst="rect">
            <a:avLst/>
          </a:prstGeom>
          <a:noFill/>
          <a:ln/>
        </p:spPr>
        <p:txBody>
          <a:bodyPr wrap="none" lIns="0" tIns="0" rIns="0" bIns="0" rtlCol="0" anchor="t"/>
          <a:lstStyle/>
          <a:p>
            <a:pPr marL="0" indent="0" algn="l">
              <a:lnSpc>
                <a:spcPts val="1950"/>
              </a:lnSpc>
              <a:buNone/>
            </a:pPr>
            <a:r>
              <a:rPr lang="en-US" sz="1200" b="1" dirty="0">
                <a:solidFill>
                  <a:srgbClr val="FFFFFF"/>
                </a:solidFill>
                <a:highlight>
                  <a:srgbClr val="1B5F39"/>
                </a:highlight>
                <a:latin typeface="Lora" pitchFamily="34" charset="0"/>
                <a:ea typeface="Lora" pitchFamily="34" charset="-122"/>
                <a:cs typeface="Lora" pitchFamily="34" charset="-120"/>
              </a:rPr>
              <a:t>OPTIMAL RADIOSENSITISATION</a:t>
            </a:r>
            <a:endParaRPr lang="en-US" sz="1200" dirty="0"/>
          </a:p>
        </p:txBody>
      </p:sp>
      <p:sp>
        <p:nvSpPr>
          <p:cNvPr id="11" name="Text 7"/>
          <p:cNvSpPr/>
          <p:nvPr/>
        </p:nvSpPr>
        <p:spPr>
          <a:xfrm>
            <a:off x="5349002" y="3182183"/>
            <a:ext cx="3932277" cy="755809"/>
          </a:xfrm>
          <a:prstGeom prst="rect">
            <a:avLst/>
          </a:prstGeom>
          <a:noFill/>
          <a:ln/>
        </p:spPr>
        <p:txBody>
          <a:bodyPr wrap="square" lIns="0" tIns="0" rIns="0" bIns="0" rtlCol="0" anchor="t"/>
          <a:lstStyle/>
          <a:p>
            <a:pPr marL="0" indent="0" algn="l">
              <a:lnSpc>
                <a:spcPts val="1950"/>
              </a:lnSpc>
              <a:buNone/>
            </a:pPr>
            <a:r>
              <a:rPr lang="en-US" sz="1200" dirty="0">
                <a:solidFill>
                  <a:srgbClr val="2C2821"/>
                </a:solidFill>
                <a:latin typeface="Lora" pitchFamily="34" charset="0"/>
                <a:ea typeface="Lora" pitchFamily="34" charset="-122"/>
                <a:cs typeface="Lora" pitchFamily="34" charset="-120"/>
              </a:rPr>
              <a:t>Maximum damage enhancement achieved. Perfect balance between porphyrin binding density and ROS generation efficiency at DNA.</a:t>
            </a:r>
            <a:endParaRPr lang="en-US" sz="1200" dirty="0"/>
          </a:p>
        </p:txBody>
      </p:sp>
      <p:pic>
        <p:nvPicPr>
          <p:cNvPr id="12" name="Image 2" descr="preencoded.png"/>
          <p:cNvPicPr>
            <a:picLocks noChangeAspect="1"/>
          </p:cNvPicPr>
          <p:nvPr/>
        </p:nvPicPr>
        <p:blipFill>
          <a:blip r:embed="rId3"/>
          <a:stretch>
            <a:fillRect/>
          </a:stretch>
        </p:blipFill>
        <p:spPr>
          <a:xfrm>
            <a:off x="9596080" y="1629608"/>
            <a:ext cx="4246959" cy="1143000"/>
          </a:xfrm>
          <a:prstGeom prst="rect">
            <a:avLst/>
          </a:prstGeom>
        </p:spPr>
      </p:pic>
      <p:sp>
        <p:nvSpPr>
          <p:cNvPr id="13" name="Text 8"/>
          <p:cNvSpPr/>
          <p:nvPr/>
        </p:nvSpPr>
        <p:spPr>
          <a:xfrm>
            <a:off x="9753481" y="2259330"/>
            <a:ext cx="2440067" cy="245983"/>
          </a:xfrm>
          <a:prstGeom prst="rect">
            <a:avLst/>
          </a:prstGeom>
          <a:noFill/>
          <a:ln/>
        </p:spPr>
        <p:txBody>
          <a:bodyPr wrap="none" lIns="0" tIns="0" rIns="0" bIns="0" rtlCol="0" anchor="t"/>
          <a:lstStyle/>
          <a:p>
            <a:pPr marL="0" indent="0" algn="l">
              <a:lnSpc>
                <a:spcPts val="1900"/>
              </a:lnSpc>
              <a:buNone/>
            </a:pPr>
            <a:r>
              <a:rPr lang="en-US" sz="1500" dirty="0">
                <a:solidFill>
                  <a:srgbClr val="2C2821"/>
                </a:solidFill>
                <a:latin typeface="Alice" pitchFamily="34" charset="0"/>
                <a:ea typeface="Alice" pitchFamily="34" charset="-122"/>
                <a:cs typeface="Alice" pitchFamily="34" charset="-120"/>
              </a:rPr>
              <a:t>High Concentration (r=0.04)</a:t>
            </a:r>
            <a:endParaRPr lang="en-US" sz="1500" dirty="0"/>
          </a:p>
        </p:txBody>
      </p:sp>
      <p:sp>
        <p:nvSpPr>
          <p:cNvPr id="14" name="Text 9"/>
          <p:cNvSpPr/>
          <p:nvPr/>
        </p:nvSpPr>
        <p:spPr>
          <a:xfrm>
            <a:off x="9753481" y="2599730"/>
            <a:ext cx="3932158" cy="251936"/>
          </a:xfrm>
          <a:prstGeom prst="rect">
            <a:avLst/>
          </a:prstGeom>
          <a:noFill/>
          <a:ln/>
        </p:spPr>
        <p:txBody>
          <a:bodyPr wrap="none" lIns="0" tIns="0" rIns="0" bIns="0" rtlCol="0" anchor="t"/>
          <a:lstStyle/>
          <a:p>
            <a:pPr marL="0" indent="0" algn="l">
              <a:lnSpc>
                <a:spcPts val="1950"/>
              </a:lnSpc>
              <a:buNone/>
            </a:pPr>
            <a:r>
              <a:rPr lang="en-US" sz="1200" b="1" dirty="0">
                <a:solidFill>
                  <a:srgbClr val="1B5F39"/>
                </a:solidFill>
                <a:latin typeface="Lora" pitchFamily="34" charset="0"/>
                <a:ea typeface="Lora" pitchFamily="34" charset="-122"/>
                <a:cs typeface="Lora" pitchFamily="34" charset="-120"/>
              </a:rPr>
              <a:t>Protective Effect Returns</a:t>
            </a:r>
            <a:endParaRPr lang="en-US" sz="1200" dirty="0"/>
          </a:p>
        </p:txBody>
      </p:sp>
      <p:sp>
        <p:nvSpPr>
          <p:cNvPr id="15" name="Text 10"/>
          <p:cNvSpPr/>
          <p:nvPr/>
        </p:nvSpPr>
        <p:spPr>
          <a:xfrm>
            <a:off x="9753481" y="2946083"/>
            <a:ext cx="3932158" cy="755809"/>
          </a:xfrm>
          <a:prstGeom prst="rect">
            <a:avLst/>
          </a:prstGeom>
          <a:noFill/>
          <a:ln/>
        </p:spPr>
        <p:txBody>
          <a:bodyPr wrap="square" lIns="0" tIns="0" rIns="0" bIns="0" rtlCol="0" anchor="t"/>
          <a:lstStyle/>
          <a:p>
            <a:pPr marL="0" indent="0" algn="l">
              <a:lnSpc>
                <a:spcPts val="1950"/>
              </a:lnSpc>
              <a:buNone/>
            </a:pPr>
            <a:r>
              <a:rPr lang="en-US" sz="1200" dirty="0">
                <a:solidFill>
                  <a:srgbClr val="2C2821"/>
                </a:solidFill>
                <a:latin typeface="Lora" pitchFamily="34" charset="0"/>
                <a:ea typeface="Lora" pitchFamily="34" charset="-122"/>
                <a:cs typeface="Lora" pitchFamily="34" charset="-120"/>
              </a:rPr>
              <a:t>Excess scavenging capacity. Unbound porphyrins in solution intercept radicals before reaching DNA, overcoming sensitisation effects.</a:t>
            </a:r>
            <a:endParaRPr lang="en-US" sz="1200" dirty="0"/>
          </a:p>
        </p:txBody>
      </p:sp>
      <p:sp>
        <p:nvSpPr>
          <p:cNvPr id="16" name="Shape 11"/>
          <p:cNvSpPr/>
          <p:nvPr/>
        </p:nvSpPr>
        <p:spPr>
          <a:xfrm>
            <a:off x="787241" y="4587316"/>
            <a:ext cx="13055918" cy="27265"/>
          </a:xfrm>
          <a:prstGeom prst="rect">
            <a:avLst/>
          </a:prstGeom>
          <a:solidFill>
            <a:srgbClr val="2C2821">
              <a:alpha val="50000"/>
            </a:srgbClr>
          </a:solidFill>
          <a:ln/>
        </p:spPr>
      </p:sp>
      <p:sp>
        <p:nvSpPr>
          <p:cNvPr id="17" name="Text 12"/>
          <p:cNvSpPr/>
          <p:nvPr/>
        </p:nvSpPr>
        <p:spPr>
          <a:xfrm>
            <a:off x="787241" y="4850606"/>
            <a:ext cx="2361962" cy="295275"/>
          </a:xfrm>
          <a:prstGeom prst="rect">
            <a:avLst/>
          </a:prstGeom>
          <a:noFill/>
          <a:ln/>
        </p:spPr>
        <p:txBody>
          <a:bodyPr wrap="none" lIns="0" tIns="0" rIns="0" bIns="0" rtlCol="0" anchor="t"/>
          <a:lstStyle/>
          <a:p>
            <a:pPr marL="0" indent="0" algn="l">
              <a:lnSpc>
                <a:spcPts val="2300"/>
              </a:lnSpc>
              <a:buNone/>
            </a:pPr>
            <a:r>
              <a:rPr lang="en-US" sz="1850" dirty="0">
                <a:solidFill>
                  <a:srgbClr val="233E32"/>
                </a:solidFill>
                <a:latin typeface="Alice" pitchFamily="34" charset="0"/>
                <a:ea typeface="Alice" pitchFamily="34" charset="-122"/>
                <a:cs typeface="Alice" pitchFamily="34" charset="-120"/>
              </a:rPr>
              <a:t>Clinical Implications</a:t>
            </a:r>
            <a:endParaRPr lang="en-US" sz="1850" dirty="0"/>
          </a:p>
        </p:txBody>
      </p:sp>
      <p:sp>
        <p:nvSpPr>
          <p:cNvPr id="18" name="Text 13"/>
          <p:cNvSpPr/>
          <p:nvPr/>
        </p:nvSpPr>
        <p:spPr>
          <a:xfrm>
            <a:off x="787241" y="5539383"/>
            <a:ext cx="2223611" cy="245983"/>
          </a:xfrm>
          <a:prstGeom prst="rect">
            <a:avLst/>
          </a:prstGeom>
          <a:noFill/>
          <a:ln/>
        </p:spPr>
        <p:txBody>
          <a:bodyPr wrap="none" lIns="0" tIns="0" rIns="0" bIns="0" rtlCol="0" anchor="t"/>
          <a:lstStyle/>
          <a:p>
            <a:pPr marL="0" indent="0" algn="l">
              <a:lnSpc>
                <a:spcPts val="1900"/>
              </a:lnSpc>
              <a:buNone/>
            </a:pPr>
            <a:r>
              <a:rPr lang="en-US" sz="1500" dirty="0">
                <a:solidFill>
                  <a:srgbClr val="233E32"/>
                </a:solidFill>
                <a:latin typeface="Alice" pitchFamily="34" charset="0"/>
                <a:ea typeface="Alice" pitchFamily="34" charset="-122"/>
                <a:cs typeface="Alice" pitchFamily="34" charset="-120"/>
              </a:rPr>
              <a:t>Radioprotection Strategy</a:t>
            </a:r>
            <a:endParaRPr lang="en-US" sz="1500" dirty="0"/>
          </a:p>
        </p:txBody>
      </p:sp>
      <p:sp>
        <p:nvSpPr>
          <p:cNvPr id="19" name="Text 14"/>
          <p:cNvSpPr/>
          <p:nvPr/>
        </p:nvSpPr>
        <p:spPr>
          <a:xfrm>
            <a:off x="787241" y="5942767"/>
            <a:ext cx="6335911" cy="755809"/>
          </a:xfrm>
          <a:prstGeom prst="rect">
            <a:avLst/>
          </a:prstGeom>
          <a:noFill/>
          <a:ln/>
        </p:spPr>
        <p:txBody>
          <a:bodyPr wrap="square" lIns="0" tIns="0" rIns="0" bIns="0" rtlCol="0" anchor="t"/>
          <a:lstStyle/>
          <a:p>
            <a:pPr marL="0" indent="0" algn="l">
              <a:lnSpc>
                <a:spcPts val="1950"/>
              </a:lnSpc>
              <a:buNone/>
            </a:pPr>
            <a:r>
              <a:rPr lang="en-US" sz="1200" dirty="0">
                <a:solidFill>
                  <a:srgbClr val="2C2821"/>
                </a:solidFill>
                <a:latin typeface="Lora" pitchFamily="34" charset="0"/>
                <a:ea typeface="Lora" pitchFamily="34" charset="-122"/>
                <a:cs typeface="Lora" pitchFamily="34" charset="-120"/>
              </a:rPr>
              <a:t>Use r ≤ 0.01 or r ≥ 0.04 to protect normal tissues during radiotherapy. Pre-treatment with high-dose porphyrin systemically whilst lower concentrations accumulate preferentially in tumour/infection sites.</a:t>
            </a:r>
            <a:endParaRPr lang="en-US" sz="1200" dirty="0"/>
          </a:p>
        </p:txBody>
      </p:sp>
      <p:sp>
        <p:nvSpPr>
          <p:cNvPr id="20" name="Text 15"/>
          <p:cNvSpPr/>
          <p:nvPr/>
        </p:nvSpPr>
        <p:spPr>
          <a:xfrm>
            <a:off x="7514868" y="5539383"/>
            <a:ext cx="2420183" cy="245983"/>
          </a:xfrm>
          <a:prstGeom prst="rect">
            <a:avLst/>
          </a:prstGeom>
          <a:noFill/>
          <a:ln/>
        </p:spPr>
        <p:txBody>
          <a:bodyPr wrap="none" lIns="0" tIns="0" rIns="0" bIns="0" rtlCol="0" anchor="t"/>
          <a:lstStyle/>
          <a:p>
            <a:pPr marL="0" indent="0" algn="l">
              <a:lnSpc>
                <a:spcPts val="1900"/>
              </a:lnSpc>
              <a:buNone/>
            </a:pPr>
            <a:r>
              <a:rPr lang="en-US" sz="1500" dirty="0">
                <a:solidFill>
                  <a:srgbClr val="233E32"/>
                </a:solidFill>
                <a:latin typeface="Alice" pitchFamily="34" charset="0"/>
                <a:ea typeface="Alice" pitchFamily="34" charset="-122"/>
                <a:cs typeface="Alice" pitchFamily="34" charset="-120"/>
              </a:rPr>
              <a:t>Radiosensitisation Strategy</a:t>
            </a:r>
            <a:endParaRPr lang="en-US" sz="1500" dirty="0"/>
          </a:p>
        </p:txBody>
      </p:sp>
      <p:sp>
        <p:nvSpPr>
          <p:cNvPr id="21" name="Text 16"/>
          <p:cNvSpPr/>
          <p:nvPr/>
        </p:nvSpPr>
        <p:spPr>
          <a:xfrm>
            <a:off x="7514868" y="5942767"/>
            <a:ext cx="6335911" cy="755809"/>
          </a:xfrm>
          <a:prstGeom prst="rect">
            <a:avLst/>
          </a:prstGeom>
          <a:noFill/>
          <a:ln/>
        </p:spPr>
        <p:txBody>
          <a:bodyPr wrap="square" lIns="0" tIns="0" rIns="0" bIns="0" rtlCol="0" anchor="t"/>
          <a:lstStyle/>
          <a:p>
            <a:pPr marL="0" indent="0" algn="l">
              <a:lnSpc>
                <a:spcPts val="1950"/>
              </a:lnSpc>
              <a:buNone/>
            </a:pPr>
            <a:r>
              <a:rPr lang="en-US" sz="1200" dirty="0">
                <a:solidFill>
                  <a:srgbClr val="2C2821"/>
                </a:solidFill>
                <a:latin typeface="Lora" pitchFamily="34" charset="0"/>
                <a:ea typeface="Lora" pitchFamily="34" charset="-122"/>
                <a:cs typeface="Lora" pitchFamily="34" charset="-120"/>
              </a:rPr>
              <a:t>Use r = 0.02 with 4 Gy to selectively enhance tumour or bacterial killing. Precise concentration control enables differential effects between target and normal tissues, widening therapeutic window.</a:t>
            </a:r>
            <a:endParaRPr lang="en-US" sz="1200" dirty="0"/>
          </a:p>
        </p:txBody>
      </p:sp>
      <p:sp>
        <p:nvSpPr>
          <p:cNvPr id="22" name="Shape 17"/>
          <p:cNvSpPr/>
          <p:nvPr/>
        </p:nvSpPr>
        <p:spPr>
          <a:xfrm>
            <a:off x="787241" y="7017306"/>
            <a:ext cx="13055918" cy="669012"/>
          </a:xfrm>
          <a:prstGeom prst="roundRect">
            <a:avLst>
              <a:gd name="adj" fmla="val 3531"/>
            </a:avLst>
          </a:prstGeom>
          <a:solidFill>
            <a:srgbClr val="C3EED6"/>
          </a:solidFill>
          <a:ln/>
        </p:spPr>
      </p:sp>
      <p:pic>
        <p:nvPicPr>
          <p:cNvPr id="23" name="Image 3" descr="preencoded.png"/>
          <p:cNvPicPr>
            <a:picLocks noChangeAspect="1"/>
          </p:cNvPicPr>
          <p:nvPr/>
        </p:nvPicPr>
        <p:blipFill>
          <a:blip r:embed="rId5"/>
          <a:stretch>
            <a:fillRect/>
          </a:stretch>
        </p:blipFill>
        <p:spPr>
          <a:xfrm>
            <a:off x="944642" y="7259122"/>
            <a:ext cx="196810" cy="157401"/>
          </a:xfrm>
          <a:prstGeom prst="rect">
            <a:avLst/>
          </a:prstGeom>
        </p:spPr>
      </p:pic>
      <p:sp>
        <p:nvSpPr>
          <p:cNvPr id="24" name="Text 18"/>
          <p:cNvSpPr/>
          <p:nvPr/>
        </p:nvSpPr>
        <p:spPr>
          <a:xfrm>
            <a:off x="1298853" y="7213997"/>
            <a:ext cx="12386905" cy="251936"/>
          </a:xfrm>
          <a:prstGeom prst="rect">
            <a:avLst/>
          </a:prstGeom>
          <a:noFill/>
          <a:ln/>
        </p:spPr>
        <p:txBody>
          <a:bodyPr wrap="none" lIns="0" tIns="0" rIns="0" bIns="0" rtlCol="0" anchor="t"/>
          <a:lstStyle/>
          <a:p>
            <a:pPr marL="0" indent="0" algn="l">
              <a:lnSpc>
                <a:spcPts val="1950"/>
              </a:lnSpc>
              <a:buNone/>
            </a:pPr>
            <a:r>
              <a:rPr lang="en-US" sz="1200" dirty="0">
                <a:solidFill>
                  <a:srgbClr val="000000"/>
                </a:solidFill>
                <a:latin typeface="Lora" pitchFamily="34" charset="0"/>
                <a:ea typeface="Lora" pitchFamily="34" charset="-122"/>
                <a:cs typeface="Lora" pitchFamily="34" charset="-120"/>
              </a:rPr>
              <a:t>The therapeutic window critically depends on maintaining r = 0.02 at the target site whilst keeping r outside this range in surrounding healthy tissues.</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935950"/>
            <a:ext cx="9910286" cy="620078"/>
          </a:xfrm>
          <a:prstGeom prst="rect">
            <a:avLst/>
          </a:prstGeom>
          <a:noFill/>
          <a:ln/>
        </p:spPr>
        <p:txBody>
          <a:bodyPr wrap="non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Clinical Applications &amp; Therapeutic Strategy</a:t>
            </a:r>
            <a:endParaRPr lang="en-US" sz="3900" dirty="0"/>
          </a:p>
        </p:txBody>
      </p:sp>
      <p:sp>
        <p:nvSpPr>
          <p:cNvPr id="3" name="Text 1"/>
          <p:cNvSpPr/>
          <p:nvPr/>
        </p:nvSpPr>
        <p:spPr>
          <a:xfrm>
            <a:off x="793790" y="163532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Target Indications</a:t>
            </a:r>
            <a:endParaRPr lang="en-US" sz="2300" dirty="0"/>
          </a:p>
        </p:txBody>
      </p:sp>
      <p:sp>
        <p:nvSpPr>
          <p:cNvPr id="4" name="Text 2"/>
          <p:cNvSpPr/>
          <p:nvPr/>
        </p:nvSpPr>
        <p:spPr>
          <a:xfrm>
            <a:off x="793790" y="250340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Photodynamic Mode</a:t>
            </a:r>
            <a:endParaRPr lang="en-US" sz="1950" dirty="0"/>
          </a:p>
        </p:txBody>
      </p:sp>
      <p:sp>
        <p:nvSpPr>
          <p:cNvPr id="5" name="Text 3"/>
          <p:cNvSpPr/>
          <p:nvPr/>
        </p:nvSpPr>
        <p:spPr>
          <a:xfrm>
            <a:off x="793790" y="2932628"/>
            <a:ext cx="6397347" cy="317540"/>
          </a:xfrm>
          <a:prstGeom prst="rect">
            <a:avLst/>
          </a:prstGeom>
          <a:noFill/>
          <a:ln/>
        </p:spPr>
        <p:txBody>
          <a:bodyPr wrap="none" lIns="0" tIns="0" rIns="0" bIns="0" rtlCol="0" anchor="t"/>
          <a:lstStyle/>
          <a:p>
            <a:pPr marL="0" indent="0" algn="l">
              <a:lnSpc>
                <a:spcPts val="2500"/>
              </a:lnSpc>
              <a:buNone/>
            </a:pPr>
            <a:r>
              <a:rPr lang="en-US" sz="1550" b="1" dirty="0" smtClean="0">
                <a:solidFill>
                  <a:srgbClr val="2C2821"/>
                </a:solidFill>
                <a:latin typeface="Lora" pitchFamily="34" charset="0"/>
                <a:ea typeface="Lora" pitchFamily="34" charset="-122"/>
                <a:cs typeface="Lora" pitchFamily="34" charset="-120"/>
              </a:rPr>
              <a:t>Porphyrins + </a:t>
            </a:r>
            <a:r>
              <a:rPr lang="en-US" sz="1550" b="1" dirty="0">
                <a:solidFill>
                  <a:srgbClr val="2C2821"/>
                </a:solidFill>
                <a:latin typeface="Lora" pitchFamily="34" charset="0"/>
                <a:ea typeface="Lora" pitchFamily="34" charset="-122"/>
                <a:cs typeface="Lora" pitchFamily="34" charset="-120"/>
              </a:rPr>
              <a:t>460 nm light</a:t>
            </a:r>
            <a:endParaRPr lang="en-US" sz="1550" dirty="0"/>
          </a:p>
        </p:txBody>
      </p:sp>
      <p:sp>
        <p:nvSpPr>
          <p:cNvPr id="6" name="Text 4"/>
          <p:cNvSpPr/>
          <p:nvPr/>
        </p:nvSpPr>
        <p:spPr>
          <a:xfrm>
            <a:off x="793790" y="3369231"/>
            <a:ext cx="639734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Surface infections: Wounds, ulcers, burns with exposed tissue</a:t>
            </a:r>
            <a:endParaRPr lang="en-US" sz="1550" dirty="0"/>
          </a:p>
        </p:txBody>
      </p:sp>
      <p:sp>
        <p:nvSpPr>
          <p:cNvPr id="7" name="Text 5"/>
          <p:cNvSpPr/>
          <p:nvPr/>
        </p:nvSpPr>
        <p:spPr>
          <a:xfrm>
            <a:off x="793790" y="3756184"/>
            <a:ext cx="639734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Accessible cavities: Oral, urinary, vaginal infections</a:t>
            </a:r>
            <a:endParaRPr lang="en-US" sz="1550" dirty="0"/>
          </a:p>
        </p:txBody>
      </p:sp>
      <p:sp>
        <p:nvSpPr>
          <p:cNvPr id="8" name="Text 6"/>
          <p:cNvSpPr/>
          <p:nvPr/>
        </p:nvSpPr>
        <p:spPr>
          <a:xfrm>
            <a:off x="793790" y="4143137"/>
            <a:ext cx="639734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Biofilm treatment: Catheter-related and device infections</a:t>
            </a:r>
            <a:endParaRPr lang="en-US" sz="1550" dirty="0"/>
          </a:p>
        </p:txBody>
      </p:sp>
      <p:sp>
        <p:nvSpPr>
          <p:cNvPr id="9" name="Text 7"/>
          <p:cNvSpPr/>
          <p:nvPr/>
        </p:nvSpPr>
        <p:spPr>
          <a:xfrm>
            <a:off x="793790" y="4530090"/>
            <a:ext cx="639734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Sterilisation: Medical devices, ex vivo tissue preparation</a:t>
            </a:r>
            <a:endParaRPr lang="en-US" sz="1550" dirty="0"/>
          </a:p>
        </p:txBody>
      </p:sp>
      <p:sp>
        <p:nvSpPr>
          <p:cNvPr id="10" name="Text 8"/>
          <p:cNvSpPr/>
          <p:nvPr/>
        </p:nvSpPr>
        <p:spPr>
          <a:xfrm>
            <a:off x="7439144" y="2503408"/>
            <a:ext cx="2925247" cy="310158"/>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Radiation-Enhanced Mode</a:t>
            </a:r>
            <a:endParaRPr lang="en-US" sz="1950" dirty="0"/>
          </a:p>
        </p:txBody>
      </p:sp>
      <p:sp>
        <p:nvSpPr>
          <p:cNvPr id="11" name="Text 9"/>
          <p:cNvSpPr/>
          <p:nvPr/>
        </p:nvSpPr>
        <p:spPr>
          <a:xfrm>
            <a:off x="7439144" y="2932628"/>
            <a:ext cx="6397466" cy="317540"/>
          </a:xfrm>
          <a:prstGeom prst="rect">
            <a:avLst/>
          </a:prstGeom>
          <a:noFill/>
          <a:ln/>
        </p:spPr>
        <p:txBody>
          <a:bodyPr wrap="none" lIns="0" tIns="0" rIns="0" bIns="0" rtlCol="0" anchor="t"/>
          <a:lstStyle/>
          <a:p>
            <a:pPr>
              <a:lnSpc>
                <a:spcPts val="2500"/>
              </a:lnSpc>
            </a:pPr>
            <a:r>
              <a:rPr lang="en-US" sz="1550" b="1" dirty="0">
                <a:solidFill>
                  <a:srgbClr val="2C2821"/>
                </a:solidFill>
                <a:latin typeface="Lora" pitchFamily="34" charset="0"/>
                <a:ea typeface="Lora" pitchFamily="34" charset="-122"/>
                <a:cs typeface="Lora" pitchFamily="34" charset="-120"/>
              </a:rPr>
              <a:t>Porphyrins </a:t>
            </a:r>
            <a:r>
              <a:rPr lang="en-US" sz="1550" b="1" dirty="0">
                <a:solidFill>
                  <a:srgbClr val="2C2821"/>
                </a:solidFill>
                <a:latin typeface="Lora" pitchFamily="34" charset="0"/>
                <a:ea typeface="Lora" pitchFamily="34" charset="-122"/>
                <a:cs typeface="Lora" pitchFamily="34" charset="-120"/>
              </a:rPr>
              <a:t>+ electron/X-ray</a:t>
            </a:r>
            <a:endParaRPr lang="en-US" sz="1550" dirty="0"/>
          </a:p>
        </p:txBody>
      </p:sp>
      <p:sp>
        <p:nvSpPr>
          <p:cNvPr id="12" name="Text 10"/>
          <p:cNvSpPr/>
          <p:nvPr/>
        </p:nvSpPr>
        <p:spPr>
          <a:xfrm>
            <a:off x="7439144" y="3369231"/>
            <a:ext cx="639746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Deep tissue infections: Osteomyelitis, abscesses, necrotising fasciitis</a:t>
            </a:r>
            <a:endParaRPr lang="en-US" sz="1550" dirty="0"/>
          </a:p>
        </p:txBody>
      </p:sp>
      <p:sp>
        <p:nvSpPr>
          <p:cNvPr id="13" name="Text 11"/>
          <p:cNvSpPr/>
          <p:nvPr/>
        </p:nvSpPr>
        <p:spPr>
          <a:xfrm>
            <a:off x="7439144" y="4073723"/>
            <a:ext cx="639746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Cancer-associated infections: Immunocompromised patients with opportunistic pathogens</a:t>
            </a:r>
            <a:endParaRPr lang="en-US" sz="1550" dirty="0"/>
          </a:p>
        </p:txBody>
      </p:sp>
      <p:sp>
        <p:nvSpPr>
          <p:cNvPr id="14" name="Text 12"/>
          <p:cNvSpPr/>
          <p:nvPr/>
        </p:nvSpPr>
        <p:spPr>
          <a:xfrm>
            <a:off x="7439144" y="4778216"/>
            <a:ext cx="639746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Combination radiotherapy: Tumour treatment with simultaneous infection prevention</a:t>
            </a:r>
            <a:endParaRPr lang="en-US" sz="1550" dirty="0"/>
          </a:p>
        </p:txBody>
      </p:sp>
      <p:sp>
        <p:nvSpPr>
          <p:cNvPr id="15" name="Text 13"/>
          <p:cNvSpPr/>
          <p:nvPr/>
        </p:nvSpPr>
        <p:spPr>
          <a:xfrm>
            <a:off x="7439144" y="5482709"/>
            <a:ext cx="639746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C2821"/>
                </a:solidFill>
                <a:latin typeface="Lora" pitchFamily="34" charset="0"/>
                <a:ea typeface="Lora" pitchFamily="34" charset="-122"/>
                <a:cs typeface="Lora" pitchFamily="34" charset="-120"/>
              </a:rPr>
              <a:t>MDR bacterial infections: Where conventional antibiotics have failed</a:t>
            </a:r>
            <a:endParaRPr lang="en-US" sz="1550" dirty="0"/>
          </a:p>
        </p:txBody>
      </p:sp>
      <p:sp>
        <p:nvSpPr>
          <p:cNvPr id="16" name="Text 14"/>
          <p:cNvSpPr/>
          <p:nvPr/>
        </p:nvSpPr>
        <p:spPr>
          <a:xfrm>
            <a:off x="793790" y="634103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The dual-mode capability enables clinicians to select the optimal activation method based on anatomical accessibility, tissue penetration requirements, and existing treatment infrastructure. Photodynamic therapy suits outpatient settings with superficial infections, whilst radiation-enhanced therapy integrates into oncology departments already equipped with radiotherapy facilities.</a:t>
            </a:r>
            <a:endParaRPr lang="en-US" sz="155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71049" y="421136"/>
            <a:ext cx="5004911" cy="391478"/>
          </a:xfrm>
          <a:prstGeom prst="rect">
            <a:avLst/>
          </a:prstGeom>
          <a:noFill/>
          <a:ln/>
        </p:spPr>
        <p:txBody>
          <a:bodyPr wrap="none" lIns="0" tIns="0" rIns="0" bIns="0" rtlCol="0" anchor="t"/>
          <a:lstStyle/>
          <a:p>
            <a:pPr marL="0" indent="0" algn="l">
              <a:lnSpc>
                <a:spcPts val="3050"/>
              </a:lnSpc>
              <a:buNone/>
            </a:pPr>
            <a:r>
              <a:rPr lang="en-US" sz="2450" dirty="0">
                <a:solidFill>
                  <a:srgbClr val="233E32"/>
                </a:solidFill>
                <a:latin typeface="Alice" pitchFamily="34" charset="0"/>
                <a:ea typeface="Alice" pitchFamily="34" charset="-122"/>
                <a:cs typeface="Alice" pitchFamily="34" charset="-120"/>
              </a:rPr>
              <a:t>Advantages Over Current Therapies</a:t>
            </a:r>
            <a:endParaRPr lang="en-US" sz="2450" dirty="0"/>
          </a:p>
        </p:txBody>
      </p:sp>
      <p:sp>
        <p:nvSpPr>
          <p:cNvPr id="3" name="Text 1"/>
          <p:cNvSpPr/>
          <p:nvPr/>
        </p:nvSpPr>
        <p:spPr>
          <a:xfrm>
            <a:off x="771049" y="1236107"/>
            <a:ext cx="1879402" cy="234910"/>
          </a:xfrm>
          <a:prstGeom prst="rect">
            <a:avLst/>
          </a:prstGeom>
          <a:noFill/>
          <a:ln/>
        </p:spPr>
        <p:txBody>
          <a:bodyPr wrap="none" lIns="0" tIns="0" rIns="0" bIns="0" rtlCol="0" anchor="t"/>
          <a:lstStyle/>
          <a:p>
            <a:pPr marL="0" indent="0" algn="l">
              <a:lnSpc>
                <a:spcPts val="1800"/>
              </a:lnSpc>
              <a:buNone/>
            </a:pPr>
            <a:r>
              <a:rPr lang="en-US" sz="1450" dirty="0">
                <a:solidFill>
                  <a:srgbClr val="233E32"/>
                </a:solidFill>
                <a:latin typeface="Alice" pitchFamily="34" charset="0"/>
                <a:ea typeface="Alice" pitchFamily="34" charset="-122"/>
                <a:cs typeface="Alice" pitchFamily="34" charset="-120"/>
              </a:rPr>
              <a:t>Vs. Antibiotics</a:t>
            </a:r>
            <a:endParaRPr lang="en-US" sz="1450" dirty="0"/>
          </a:p>
        </p:txBody>
      </p:sp>
      <p:sp>
        <p:nvSpPr>
          <p:cNvPr id="4" name="Shape 2"/>
          <p:cNvSpPr/>
          <p:nvPr/>
        </p:nvSpPr>
        <p:spPr>
          <a:xfrm>
            <a:off x="771049" y="1611868"/>
            <a:ext cx="281821" cy="281821"/>
          </a:xfrm>
          <a:prstGeom prst="roundRect">
            <a:avLst>
              <a:gd name="adj" fmla="val 6669"/>
            </a:avLst>
          </a:prstGeom>
          <a:solidFill>
            <a:srgbClr val="F0EDE6"/>
          </a:solidFill>
          <a:ln/>
        </p:spPr>
      </p:sp>
      <p:sp>
        <p:nvSpPr>
          <p:cNvPr id="5" name="Text 3"/>
          <p:cNvSpPr/>
          <p:nvPr/>
        </p:nvSpPr>
        <p:spPr>
          <a:xfrm>
            <a:off x="1178123" y="1654850"/>
            <a:ext cx="1945719"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No Resistance Development</a:t>
            </a:r>
            <a:endParaRPr lang="en-US" sz="1200" dirty="0"/>
          </a:p>
        </p:txBody>
      </p:sp>
      <p:sp>
        <p:nvSpPr>
          <p:cNvPr id="6" name="Text 4"/>
          <p:cNvSpPr/>
          <p:nvPr/>
        </p:nvSpPr>
        <p:spPr>
          <a:xfrm>
            <a:off x="1178123" y="1975723"/>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Multi-target, non-specific oxidative damage prevents adaptation. ROS attack multiple cellular components simultaneously.</a:t>
            </a:r>
            <a:endParaRPr lang="en-US" sz="950" dirty="0"/>
          </a:p>
        </p:txBody>
      </p:sp>
      <p:sp>
        <p:nvSpPr>
          <p:cNvPr id="7" name="Shape 5"/>
          <p:cNvSpPr/>
          <p:nvPr/>
        </p:nvSpPr>
        <p:spPr>
          <a:xfrm>
            <a:off x="771049" y="2626995"/>
            <a:ext cx="281821" cy="281821"/>
          </a:xfrm>
          <a:prstGeom prst="roundRect">
            <a:avLst>
              <a:gd name="adj" fmla="val 6669"/>
            </a:avLst>
          </a:prstGeom>
          <a:solidFill>
            <a:srgbClr val="F0EDE6"/>
          </a:solidFill>
          <a:ln/>
        </p:spPr>
      </p:sp>
      <p:sp>
        <p:nvSpPr>
          <p:cNvPr id="8" name="Text 6"/>
          <p:cNvSpPr/>
          <p:nvPr/>
        </p:nvSpPr>
        <p:spPr>
          <a:xfrm>
            <a:off x="1178123" y="2669977"/>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Broad Spectrum</a:t>
            </a:r>
            <a:endParaRPr lang="en-US" sz="1200" dirty="0"/>
          </a:p>
        </p:txBody>
      </p:sp>
      <p:sp>
        <p:nvSpPr>
          <p:cNvPr id="9" name="Text 7"/>
          <p:cNvSpPr/>
          <p:nvPr/>
        </p:nvSpPr>
        <p:spPr>
          <a:xfrm>
            <a:off x="1178123" y="2990850"/>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Effective against all classes of microorganisms: Gram-positive, Gram-negative, fungi, viruses. No dependence on specific cellular targets.</a:t>
            </a:r>
            <a:endParaRPr lang="en-US" sz="950" dirty="0"/>
          </a:p>
        </p:txBody>
      </p:sp>
      <p:sp>
        <p:nvSpPr>
          <p:cNvPr id="10" name="Shape 8"/>
          <p:cNvSpPr/>
          <p:nvPr/>
        </p:nvSpPr>
        <p:spPr>
          <a:xfrm>
            <a:off x="771049" y="3642122"/>
            <a:ext cx="281821" cy="281821"/>
          </a:xfrm>
          <a:prstGeom prst="roundRect">
            <a:avLst>
              <a:gd name="adj" fmla="val 6669"/>
            </a:avLst>
          </a:prstGeom>
          <a:solidFill>
            <a:srgbClr val="F0EDE6"/>
          </a:solidFill>
          <a:ln/>
        </p:spPr>
      </p:sp>
      <p:sp>
        <p:nvSpPr>
          <p:cNvPr id="11" name="Text 9"/>
          <p:cNvSpPr/>
          <p:nvPr/>
        </p:nvSpPr>
        <p:spPr>
          <a:xfrm>
            <a:off x="1178123" y="3685103"/>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Biofilm Penetration</a:t>
            </a:r>
            <a:endParaRPr lang="en-US" sz="1200" dirty="0"/>
          </a:p>
        </p:txBody>
      </p:sp>
      <p:sp>
        <p:nvSpPr>
          <p:cNvPr id="12" name="Text 10"/>
          <p:cNvSpPr/>
          <p:nvPr/>
        </p:nvSpPr>
        <p:spPr>
          <a:xfrm>
            <a:off x="1178123" y="4005977"/>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Physical agents (light, radiation) overcome extracellular matrix barriers that exclude antibiotics. ROS diffuse through biofilm structure.</a:t>
            </a:r>
            <a:endParaRPr lang="en-US" sz="950" dirty="0"/>
          </a:p>
        </p:txBody>
      </p:sp>
      <p:sp>
        <p:nvSpPr>
          <p:cNvPr id="13" name="Shape 11"/>
          <p:cNvSpPr/>
          <p:nvPr/>
        </p:nvSpPr>
        <p:spPr>
          <a:xfrm>
            <a:off x="771049" y="4657249"/>
            <a:ext cx="281821" cy="281821"/>
          </a:xfrm>
          <a:prstGeom prst="roundRect">
            <a:avLst>
              <a:gd name="adj" fmla="val 6669"/>
            </a:avLst>
          </a:prstGeom>
          <a:solidFill>
            <a:srgbClr val="F0EDE6"/>
          </a:solidFill>
          <a:ln/>
        </p:spPr>
      </p:sp>
      <p:sp>
        <p:nvSpPr>
          <p:cNvPr id="14" name="Text 12"/>
          <p:cNvSpPr/>
          <p:nvPr/>
        </p:nvSpPr>
        <p:spPr>
          <a:xfrm>
            <a:off x="1178123" y="4700230"/>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Rapid Action</a:t>
            </a:r>
            <a:endParaRPr lang="en-US" sz="1200" dirty="0"/>
          </a:p>
        </p:txBody>
      </p:sp>
      <p:sp>
        <p:nvSpPr>
          <p:cNvPr id="15" name="Text 13"/>
          <p:cNvSpPr/>
          <p:nvPr/>
        </p:nvSpPr>
        <p:spPr>
          <a:xfrm>
            <a:off x="1178123" y="5021104"/>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Killing occurs within minutes to hours versus days for antibiotic therapy. Immediate inactivation reduces infection burden.</a:t>
            </a:r>
            <a:endParaRPr lang="en-US" sz="950" dirty="0"/>
          </a:p>
        </p:txBody>
      </p:sp>
      <p:sp>
        <p:nvSpPr>
          <p:cNvPr id="16" name="Text 14"/>
          <p:cNvSpPr/>
          <p:nvPr/>
        </p:nvSpPr>
        <p:spPr>
          <a:xfrm>
            <a:off x="7475577" y="1236107"/>
            <a:ext cx="2249567" cy="234910"/>
          </a:xfrm>
          <a:prstGeom prst="rect">
            <a:avLst/>
          </a:prstGeom>
          <a:noFill/>
          <a:ln/>
        </p:spPr>
        <p:txBody>
          <a:bodyPr wrap="none" lIns="0" tIns="0" rIns="0" bIns="0" rtlCol="0" anchor="t"/>
          <a:lstStyle/>
          <a:p>
            <a:pPr marL="0" indent="0" algn="l">
              <a:lnSpc>
                <a:spcPts val="1800"/>
              </a:lnSpc>
              <a:buNone/>
            </a:pPr>
            <a:r>
              <a:rPr lang="en-US" sz="1450" dirty="0">
                <a:solidFill>
                  <a:srgbClr val="233E32"/>
                </a:solidFill>
                <a:latin typeface="Alice" pitchFamily="34" charset="0"/>
                <a:ea typeface="Alice" pitchFamily="34" charset="-122"/>
                <a:cs typeface="Alice" pitchFamily="34" charset="-120"/>
              </a:rPr>
              <a:t>Vs. Conventional Radiation</a:t>
            </a:r>
            <a:endParaRPr lang="en-US" sz="1450" dirty="0"/>
          </a:p>
        </p:txBody>
      </p:sp>
      <p:sp>
        <p:nvSpPr>
          <p:cNvPr id="17" name="Shape 15"/>
          <p:cNvSpPr/>
          <p:nvPr/>
        </p:nvSpPr>
        <p:spPr>
          <a:xfrm>
            <a:off x="7475577" y="1611868"/>
            <a:ext cx="281821" cy="281821"/>
          </a:xfrm>
          <a:prstGeom prst="roundRect">
            <a:avLst>
              <a:gd name="adj" fmla="val 6669"/>
            </a:avLst>
          </a:prstGeom>
          <a:solidFill>
            <a:srgbClr val="F0EDE6"/>
          </a:solidFill>
          <a:ln/>
        </p:spPr>
      </p:sp>
      <p:sp>
        <p:nvSpPr>
          <p:cNvPr id="18" name="Text 16"/>
          <p:cNvSpPr/>
          <p:nvPr/>
        </p:nvSpPr>
        <p:spPr>
          <a:xfrm>
            <a:off x="7882652" y="1654850"/>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Lower Doses Required</a:t>
            </a:r>
            <a:endParaRPr lang="en-US" sz="1200" dirty="0"/>
          </a:p>
        </p:txBody>
      </p:sp>
      <p:sp>
        <p:nvSpPr>
          <p:cNvPr id="19" name="Text 17"/>
          <p:cNvSpPr/>
          <p:nvPr/>
        </p:nvSpPr>
        <p:spPr>
          <a:xfrm>
            <a:off x="7882652" y="1975723"/>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Porphyrin sensitisation reduces radiation dose by 4-5 fold, minimising normal tissue toxicity whilst maintaining efficacy.</a:t>
            </a:r>
            <a:endParaRPr lang="en-US" sz="950" dirty="0"/>
          </a:p>
        </p:txBody>
      </p:sp>
      <p:sp>
        <p:nvSpPr>
          <p:cNvPr id="20" name="Shape 18"/>
          <p:cNvSpPr/>
          <p:nvPr/>
        </p:nvSpPr>
        <p:spPr>
          <a:xfrm>
            <a:off x="7475577" y="2626995"/>
            <a:ext cx="281821" cy="281821"/>
          </a:xfrm>
          <a:prstGeom prst="roundRect">
            <a:avLst>
              <a:gd name="adj" fmla="val 6669"/>
            </a:avLst>
          </a:prstGeom>
          <a:solidFill>
            <a:srgbClr val="F0EDE6"/>
          </a:solidFill>
          <a:ln/>
        </p:spPr>
      </p:sp>
      <p:sp>
        <p:nvSpPr>
          <p:cNvPr id="21" name="Text 19"/>
          <p:cNvSpPr/>
          <p:nvPr/>
        </p:nvSpPr>
        <p:spPr>
          <a:xfrm>
            <a:off x="7882652" y="2669977"/>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Selectivity</a:t>
            </a:r>
            <a:endParaRPr lang="en-US" sz="1200" dirty="0"/>
          </a:p>
        </p:txBody>
      </p:sp>
      <p:sp>
        <p:nvSpPr>
          <p:cNvPr id="22" name="Text 20"/>
          <p:cNvSpPr/>
          <p:nvPr/>
        </p:nvSpPr>
        <p:spPr>
          <a:xfrm>
            <a:off x="7882652" y="2990850"/>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Preferential porphyrin accumulation in bacterial cells or tumours provides target selectivity absent in radiation alone.</a:t>
            </a:r>
            <a:endParaRPr lang="en-US" sz="950" dirty="0"/>
          </a:p>
        </p:txBody>
      </p:sp>
      <p:sp>
        <p:nvSpPr>
          <p:cNvPr id="23" name="Shape 21"/>
          <p:cNvSpPr/>
          <p:nvPr/>
        </p:nvSpPr>
        <p:spPr>
          <a:xfrm>
            <a:off x="7475577" y="3642122"/>
            <a:ext cx="281821" cy="281821"/>
          </a:xfrm>
          <a:prstGeom prst="roundRect">
            <a:avLst>
              <a:gd name="adj" fmla="val 6669"/>
            </a:avLst>
          </a:prstGeom>
          <a:solidFill>
            <a:srgbClr val="F0EDE6"/>
          </a:solidFill>
          <a:ln/>
        </p:spPr>
      </p:sp>
      <p:sp>
        <p:nvSpPr>
          <p:cNvPr id="24" name="Text 22"/>
          <p:cNvSpPr/>
          <p:nvPr/>
        </p:nvSpPr>
        <p:spPr>
          <a:xfrm>
            <a:off x="7882652" y="3685103"/>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Tunable Effect</a:t>
            </a:r>
            <a:endParaRPr lang="en-US" sz="1200" dirty="0"/>
          </a:p>
        </p:txBody>
      </p:sp>
      <p:sp>
        <p:nvSpPr>
          <p:cNvPr id="25" name="Text 23"/>
          <p:cNvSpPr/>
          <p:nvPr/>
        </p:nvSpPr>
        <p:spPr>
          <a:xfrm>
            <a:off x="7882652" y="4005977"/>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Protection or sensitisation by concentration control: r ≤ 0.01 or r ≥ 0.04 for protection, r = 0.02 for sensitisation.</a:t>
            </a:r>
            <a:endParaRPr lang="en-US" sz="950" dirty="0"/>
          </a:p>
        </p:txBody>
      </p:sp>
      <p:sp>
        <p:nvSpPr>
          <p:cNvPr id="26" name="Shape 24"/>
          <p:cNvSpPr/>
          <p:nvPr/>
        </p:nvSpPr>
        <p:spPr>
          <a:xfrm>
            <a:off x="7475577" y="4657249"/>
            <a:ext cx="281821" cy="281821"/>
          </a:xfrm>
          <a:prstGeom prst="roundRect">
            <a:avLst>
              <a:gd name="adj" fmla="val 6669"/>
            </a:avLst>
          </a:prstGeom>
          <a:solidFill>
            <a:srgbClr val="F0EDE6"/>
          </a:solidFill>
          <a:ln/>
        </p:spPr>
      </p:sp>
      <p:sp>
        <p:nvSpPr>
          <p:cNvPr id="27" name="Text 25"/>
          <p:cNvSpPr/>
          <p:nvPr/>
        </p:nvSpPr>
        <p:spPr>
          <a:xfrm>
            <a:off x="7882652" y="4700230"/>
            <a:ext cx="1566148"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Reduced Side Effects</a:t>
            </a:r>
            <a:endParaRPr lang="en-US" sz="1200" dirty="0"/>
          </a:p>
        </p:txBody>
      </p:sp>
      <p:sp>
        <p:nvSpPr>
          <p:cNvPr id="28" name="Text 26"/>
          <p:cNvSpPr/>
          <p:nvPr/>
        </p:nvSpPr>
        <p:spPr>
          <a:xfrm>
            <a:off x="7882652" y="5131462"/>
            <a:ext cx="5984319"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Targeted damage with radioprotection of normal tissues, expanding therapeutic window and improving safety profile.</a:t>
            </a:r>
            <a:endParaRPr lang="en-US" sz="950" dirty="0"/>
          </a:p>
        </p:txBody>
      </p:sp>
      <p:sp>
        <p:nvSpPr>
          <p:cNvPr id="29" name="Shape 27"/>
          <p:cNvSpPr/>
          <p:nvPr/>
        </p:nvSpPr>
        <p:spPr>
          <a:xfrm>
            <a:off x="771049" y="5766208"/>
            <a:ext cx="13088303" cy="23217"/>
          </a:xfrm>
          <a:prstGeom prst="rect">
            <a:avLst/>
          </a:prstGeom>
          <a:solidFill>
            <a:srgbClr val="2C2821">
              <a:alpha val="50000"/>
            </a:srgbClr>
          </a:solidFill>
          <a:ln/>
        </p:spPr>
      </p:sp>
      <p:sp>
        <p:nvSpPr>
          <p:cNvPr id="30" name="Text 28"/>
          <p:cNvSpPr/>
          <p:nvPr/>
        </p:nvSpPr>
        <p:spPr>
          <a:xfrm>
            <a:off x="771049" y="5977295"/>
            <a:ext cx="1879402" cy="234910"/>
          </a:xfrm>
          <a:prstGeom prst="rect">
            <a:avLst/>
          </a:prstGeom>
          <a:noFill/>
          <a:ln/>
        </p:spPr>
        <p:txBody>
          <a:bodyPr wrap="none" lIns="0" tIns="0" rIns="0" bIns="0" rtlCol="0" anchor="t"/>
          <a:lstStyle/>
          <a:p>
            <a:pPr marL="0" indent="0" algn="l">
              <a:lnSpc>
                <a:spcPts val="1800"/>
              </a:lnSpc>
              <a:buNone/>
            </a:pPr>
            <a:r>
              <a:rPr lang="en-US" sz="1450" dirty="0">
                <a:solidFill>
                  <a:srgbClr val="233E32"/>
                </a:solidFill>
                <a:latin typeface="Alice" pitchFamily="34" charset="0"/>
                <a:ea typeface="Alice" pitchFamily="34" charset="-122"/>
                <a:cs typeface="Alice" pitchFamily="34" charset="-120"/>
              </a:rPr>
              <a:t>Dual-Mode Flexibility</a:t>
            </a:r>
            <a:endParaRPr lang="en-US" sz="1450" dirty="0"/>
          </a:p>
        </p:txBody>
      </p:sp>
      <p:sp>
        <p:nvSpPr>
          <p:cNvPr id="31" name="Shape 29"/>
          <p:cNvSpPr/>
          <p:nvPr/>
        </p:nvSpPr>
        <p:spPr>
          <a:xfrm>
            <a:off x="771049" y="6400086"/>
            <a:ext cx="4279225" cy="375880"/>
          </a:xfrm>
          <a:prstGeom prst="roundRect">
            <a:avLst>
              <a:gd name="adj" fmla="val 480009"/>
            </a:avLst>
          </a:prstGeom>
          <a:solidFill>
            <a:srgbClr val="F0EDE6"/>
          </a:solidFill>
          <a:ln/>
        </p:spPr>
      </p:sp>
      <p:pic>
        <p:nvPicPr>
          <p:cNvPr id="32"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16662" y="6494026"/>
            <a:ext cx="187881" cy="187881"/>
          </a:xfrm>
          <a:prstGeom prst="rect">
            <a:avLst/>
          </a:prstGeom>
        </p:spPr>
      </p:pic>
      <p:sp>
        <p:nvSpPr>
          <p:cNvPr id="33" name="Text 30"/>
          <p:cNvSpPr/>
          <p:nvPr/>
        </p:nvSpPr>
        <p:spPr>
          <a:xfrm>
            <a:off x="896302" y="6901220"/>
            <a:ext cx="2662595"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Same Compound, Different Activation</a:t>
            </a:r>
            <a:endParaRPr lang="en-US" sz="1200" dirty="0"/>
          </a:p>
        </p:txBody>
      </p:sp>
      <p:sp>
        <p:nvSpPr>
          <p:cNvPr id="34" name="Text 31"/>
          <p:cNvSpPr/>
          <p:nvPr/>
        </p:nvSpPr>
        <p:spPr>
          <a:xfrm>
            <a:off x="896302" y="7171968"/>
            <a:ext cx="4028718"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Photodynamic or radiation modes using identical porphyrin, simplifying regulatory approval and clinical implementation</a:t>
            </a:r>
            <a:endParaRPr lang="en-US" sz="950" dirty="0"/>
          </a:p>
        </p:txBody>
      </p:sp>
      <p:sp>
        <p:nvSpPr>
          <p:cNvPr id="35" name="Shape 32"/>
          <p:cNvSpPr/>
          <p:nvPr/>
        </p:nvSpPr>
        <p:spPr>
          <a:xfrm>
            <a:off x="5175528" y="6400086"/>
            <a:ext cx="4279225" cy="375880"/>
          </a:xfrm>
          <a:prstGeom prst="roundRect">
            <a:avLst>
              <a:gd name="adj" fmla="val 480009"/>
            </a:avLst>
          </a:prstGeom>
          <a:solidFill>
            <a:srgbClr val="F0EDE6"/>
          </a:solidFill>
          <a:ln/>
        </p:spPr>
      </p:sp>
      <p:pic>
        <p:nvPicPr>
          <p:cNvPr id="36"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7221141" y="6494026"/>
            <a:ext cx="187881" cy="187881"/>
          </a:xfrm>
          <a:prstGeom prst="rect">
            <a:avLst/>
          </a:prstGeom>
        </p:spPr>
      </p:pic>
      <p:sp>
        <p:nvSpPr>
          <p:cNvPr id="37" name="Text 33"/>
          <p:cNvSpPr/>
          <p:nvPr/>
        </p:nvSpPr>
        <p:spPr>
          <a:xfrm>
            <a:off x="5300782" y="6901220"/>
            <a:ext cx="1985843"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Adaptable to Clinical Setting</a:t>
            </a:r>
            <a:endParaRPr lang="en-US" sz="1200" dirty="0"/>
          </a:p>
        </p:txBody>
      </p:sp>
      <p:sp>
        <p:nvSpPr>
          <p:cNvPr id="38" name="Text 34"/>
          <p:cNvSpPr/>
          <p:nvPr/>
        </p:nvSpPr>
        <p:spPr>
          <a:xfrm>
            <a:off x="5300782" y="7171968"/>
            <a:ext cx="4028718"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Light for accessible sites, radiation for deep tissues. Leverages existing infrastructure without specialised equipment</a:t>
            </a:r>
            <a:endParaRPr lang="en-US" sz="950" dirty="0"/>
          </a:p>
        </p:txBody>
      </p:sp>
      <p:sp>
        <p:nvSpPr>
          <p:cNvPr id="39" name="Shape 35"/>
          <p:cNvSpPr/>
          <p:nvPr/>
        </p:nvSpPr>
        <p:spPr>
          <a:xfrm>
            <a:off x="9580007" y="6400086"/>
            <a:ext cx="4279344" cy="375880"/>
          </a:xfrm>
          <a:prstGeom prst="roundRect">
            <a:avLst>
              <a:gd name="adj" fmla="val 480009"/>
            </a:avLst>
          </a:prstGeom>
          <a:solidFill>
            <a:srgbClr val="F0EDE6"/>
          </a:solidFill>
          <a:ln/>
        </p:spPr>
      </p:sp>
      <p:pic>
        <p:nvPicPr>
          <p:cNvPr id="40"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11625739" y="6494026"/>
            <a:ext cx="187881" cy="187881"/>
          </a:xfrm>
          <a:prstGeom prst="rect">
            <a:avLst/>
          </a:prstGeom>
        </p:spPr>
      </p:pic>
      <p:sp>
        <p:nvSpPr>
          <p:cNvPr id="41" name="Text 36"/>
          <p:cNvSpPr/>
          <p:nvPr/>
        </p:nvSpPr>
        <p:spPr>
          <a:xfrm>
            <a:off x="9705261" y="6901220"/>
            <a:ext cx="2006441" cy="195620"/>
          </a:xfrm>
          <a:prstGeom prst="rect">
            <a:avLst/>
          </a:prstGeom>
          <a:noFill/>
          <a:ln/>
        </p:spPr>
        <p:txBody>
          <a:bodyPr wrap="none" lIns="0" tIns="0" rIns="0" bIns="0" rtlCol="0" anchor="t"/>
          <a:lstStyle/>
          <a:p>
            <a:pPr marL="0" indent="0" algn="l">
              <a:lnSpc>
                <a:spcPts val="1500"/>
              </a:lnSpc>
              <a:buNone/>
            </a:pPr>
            <a:r>
              <a:rPr lang="en-US" sz="1200" dirty="0">
                <a:solidFill>
                  <a:srgbClr val="2C2821"/>
                </a:solidFill>
                <a:latin typeface="Alice" pitchFamily="34" charset="0"/>
                <a:ea typeface="Alice" pitchFamily="34" charset="-122"/>
                <a:cs typeface="Alice" pitchFamily="34" charset="-120"/>
              </a:rPr>
              <a:t>Combined Therapy Potential</a:t>
            </a:r>
            <a:endParaRPr lang="en-US" sz="1200" dirty="0"/>
          </a:p>
        </p:txBody>
      </p:sp>
      <p:sp>
        <p:nvSpPr>
          <p:cNvPr id="42" name="Text 37"/>
          <p:cNvSpPr/>
          <p:nvPr/>
        </p:nvSpPr>
        <p:spPr>
          <a:xfrm>
            <a:off x="9705261" y="7171968"/>
            <a:ext cx="4028837" cy="400764"/>
          </a:xfrm>
          <a:prstGeom prst="rect">
            <a:avLst/>
          </a:prstGeom>
          <a:noFill/>
          <a:ln/>
        </p:spPr>
        <p:txBody>
          <a:bodyPr wrap="square" lIns="0" tIns="0" rIns="0" bIns="0" rtlCol="0" anchor="t"/>
          <a:lstStyle/>
          <a:p>
            <a:pPr marL="0" indent="0" algn="l">
              <a:lnSpc>
                <a:spcPts val="1550"/>
              </a:lnSpc>
              <a:buNone/>
            </a:pPr>
            <a:r>
              <a:rPr lang="en-US" sz="950" dirty="0">
                <a:solidFill>
                  <a:srgbClr val="2C2821"/>
                </a:solidFill>
                <a:latin typeface="Lora" pitchFamily="34" charset="0"/>
                <a:ea typeface="Lora" pitchFamily="34" charset="-122"/>
                <a:cs typeface="Lora" pitchFamily="34" charset="-120"/>
              </a:rPr>
              <a:t>Sequential or simultaneous application of both modalities for maximum efficacy in complex infections</a:t>
            </a:r>
            <a:endParaRPr lang="en-US" sz="95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768668"/>
            <a:ext cx="8117919" cy="403146"/>
          </a:xfrm>
          <a:prstGeom prst="rect">
            <a:avLst/>
          </a:prstGeom>
          <a:noFill/>
          <a:ln/>
        </p:spPr>
        <p:txBody>
          <a:bodyPr wrap="none" lIns="0" tIns="0" rIns="0" bIns="0" rtlCol="0" anchor="t"/>
          <a:lstStyle/>
          <a:p>
            <a:pPr marL="0" indent="0" algn="l">
              <a:lnSpc>
                <a:spcPts val="3150"/>
              </a:lnSpc>
              <a:buNone/>
            </a:pPr>
            <a:r>
              <a:rPr lang="en-US" sz="2500" dirty="0">
                <a:solidFill>
                  <a:srgbClr val="233E32"/>
                </a:solidFill>
                <a:latin typeface="Alice" pitchFamily="34" charset="0"/>
                <a:ea typeface="Alice" pitchFamily="34" charset="-122"/>
                <a:cs typeface="Alice" pitchFamily="34" charset="-120"/>
              </a:rPr>
              <a:t>Prospects of Neutron Therapy in Antimicrobial Medicine</a:t>
            </a:r>
            <a:endParaRPr lang="en-US" sz="2500" dirty="0"/>
          </a:p>
        </p:txBody>
      </p:sp>
      <p:sp>
        <p:nvSpPr>
          <p:cNvPr id="3" name="Shape 1"/>
          <p:cNvSpPr/>
          <p:nvPr/>
        </p:nvSpPr>
        <p:spPr>
          <a:xfrm>
            <a:off x="793790" y="1429822"/>
            <a:ext cx="4261604" cy="3134916"/>
          </a:xfrm>
          <a:prstGeom prst="roundRect">
            <a:avLst>
              <a:gd name="adj" fmla="val 617"/>
            </a:avLst>
          </a:prstGeom>
          <a:solidFill>
            <a:srgbClr val="FCFBF8"/>
          </a:solidFill>
          <a:ln w="15240">
            <a:solidFill>
              <a:srgbClr val="D6D3CC"/>
            </a:solidFill>
            <a:prstDash val="solid"/>
          </a:ln>
        </p:spPr>
      </p:sp>
      <p:sp>
        <p:nvSpPr>
          <p:cNvPr id="4" name="Text 2"/>
          <p:cNvSpPr/>
          <p:nvPr/>
        </p:nvSpPr>
        <p:spPr>
          <a:xfrm>
            <a:off x="937974" y="1574006"/>
            <a:ext cx="2045851" cy="201454"/>
          </a:xfrm>
          <a:prstGeom prst="rect">
            <a:avLst/>
          </a:prstGeom>
          <a:noFill/>
          <a:ln/>
        </p:spPr>
        <p:txBody>
          <a:bodyPr wrap="none" lIns="0" tIns="0" rIns="0" bIns="0" rtlCol="0" anchor="t"/>
          <a:lstStyle/>
          <a:p>
            <a:pPr marL="0" indent="0" algn="l">
              <a:lnSpc>
                <a:spcPts val="1550"/>
              </a:lnSpc>
              <a:buNone/>
            </a:pPr>
            <a:r>
              <a:rPr lang="en-US" sz="1250" dirty="0">
                <a:solidFill>
                  <a:srgbClr val="2C2821"/>
                </a:solidFill>
                <a:latin typeface="Alice" pitchFamily="34" charset="0"/>
                <a:ea typeface="Alice" pitchFamily="34" charset="-122"/>
                <a:cs typeface="Alice" pitchFamily="34" charset="-120"/>
              </a:rPr>
              <a:t>Concept of Neutron Therapy</a:t>
            </a:r>
            <a:endParaRPr lang="en-US" sz="1250" dirty="0"/>
          </a:p>
        </p:txBody>
      </p:sp>
      <p:sp>
        <p:nvSpPr>
          <p:cNvPr id="5" name="Text 3"/>
          <p:cNvSpPr/>
          <p:nvPr/>
        </p:nvSpPr>
        <p:spPr>
          <a:xfrm>
            <a:off x="937974" y="1852851"/>
            <a:ext cx="3973235" cy="1032272"/>
          </a:xfrm>
          <a:prstGeom prst="rect">
            <a:avLst/>
          </a:prstGeom>
          <a:noFill/>
          <a:ln/>
        </p:spPr>
        <p:txBody>
          <a:bodyPr wrap="square" lIns="0" tIns="0" rIns="0" bIns="0" rtlCol="0" anchor="t"/>
          <a:lstStyle/>
          <a:p>
            <a:pPr marL="0" indent="0" algn="l">
              <a:lnSpc>
                <a:spcPts val="1600"/>
              </a:lnSpc>
              <a:buNone/>
            </a:pPr>
            <a:r>
              <a:rPr lang="en-US" sz="1000" dirty="0">
                <a:solidFill>
                  <a:srgbClr val="2C2821"/>
                </a:solidFill>
                <a:latin typeface="Lora" pitchFamily="34" charset="0"/>
                <a:ea typeface="Lora" pitchFamily="34" charset="-122"/>
                <a:cs typeface="Lora" pitchFamily="34" charset="-120"/>
              </a:rPr>
              <a:t>Neutron therapy involves the use of fast neutrons for targeted energy deposition in biological tissues. Neutrons interact primarily with hydrogen nuclei, inducing dense ionization events that lead to more complex and less repairable DNA damage compared to photon or electron therapy.</a:t>
            </a:r>
            <a:endParaRPr lang="en-US" sz="1000" dirty="0"/>
          </a:p>
        </p:txBody>
      </p:sp>
      <p:sp>
        <p:nvSpPr>
          <p:cNvPr id="6" name="Shape 4"/>
          <p:cNvSpPr/>
          <p:nvPr/>
        </p:nvSpPr>
        <p:spPr>
          <a:xfrm>
            <a:off x="5184338" y="1429822"/>
            <a:ext cx="4261604" cy="3134916"/>
          </a:xfrm>
          <a:prstGeom prst="roundRect">
            <a:avLst>
              <a:gd name="adj" fmla="val 617"/>
            </a:avLst>
          </a:prstGeom>
          <a:solidFill>
            <a:srgbClr val="FCFBF8"/>
          </a:solidFill>
          <a:ln w="15240">
            <a:solidFill>
              <a:srgbClr val="D6D3CC"/>
            </a:solidFill>
            <a:prstDash val="solid"/>
          </a:ln>
        </p:spPr>
      </p:sp>
      <p:sp>
        <p:nvSpPr>
          <p:cNvPr id="7" name="Text 5"/>
          <p:cNvSpPr/>
          <p:nvPr/>
        </p:nvSpPr>
        <p:spPr>
          <a:xfrm>
            <a:off x="5328523" y="1574006"/>
            <a:ext cx="3046571" cy="201454"/>
          </a:xfrm>
          <a:prstGeom prst="rect">
            <a:avLst/>
          </a:prstGeom>
          <a:noFill/>
          <a:ln/>
        </p:spPr>
        <p:txBody>
          <a:bodyPr wrap="none" lIns="0" tIns="0" rIns="0" bIns="0" rtlCol="0" anchor="t"/>
          <a:lstStyle/>
          <a:p>
            <a:pPr marL="0" indent="0" algn="l">
              <a:lnSpc>
                <a:spcPts val="1550"/>
              </a:lnSpc>
              <a:buNone/>
            </a:pPr>
            <a:r>
              <a:rPr lang="en-US" sz="1250" dirty="0">
                <a:solidFill>
                  <a:srgbClr val="2C2821"/>
                </a:solidFill>
                <a:latin typeface="Alice" pitchFamily="34" charset="0"/>
                <a:ea typeface="Alice" pitchFamily="34" charset="-122"/>
                <a:cs typeface="Alice" pitchFamily="34" charset="-120"/>
              </a:rPr>
              <a:t>Advantages for Antimicrobial Applications</a:t>
            </a:r>
            <a:endParaRPr lang="en-US" sz="1250" dirty="0"/>
          </a:p>
        </p:txBody>
      </p:sp>
      <p:sp>
        <p:nvSpPr>
          <p:cNvPr id="8" name="Text 6"/>
          <p:cNvSpPr/>
          <p:nvPr/>
        </p:nvSpPr>
        <p:spPr>
          <a:xfrm>
            <a:off x="5328523" y="1852851"/>
            <a:ext cx="3973235" cy="825817"/>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High Linear Energy Transfer (LET):</a:t>
            </a:r>
            <a:r>
              <a:rPr lang="en-US" sz="1000" dirty="0">
                <a:solidFill>
                  <a:srgbClr val="2C2821"/>
                </a:solidFill>
                <a:latin typeface="Lora" pitchFamily="34" charset="0"/>
                <a:ea typeface="Lora" pitchFamily="34" charset="-122"/>
                <a:cs typeface="Lora" pitchFamily="34" charset="-120"/>
              </a:rPr>
              <a:t> Neutrons exhibit high LET, leading to enhanced biological effectiveness against microbial cells, including those with inherent or acquired resistance.</a:t>
            </a:r>
            <a:endParaRPr lang="en-US" sz="1000" dirty="0"/>
          </a:p>
        </p:txBody>
      </p:sp>
      <p:sp>
        <p:nvSpPr>
          <p:cNvPr id="9" name="Text 7"/>
          <p:cNvSpPr/>
          <p:nvPr/>
        </p:nvSpPr>
        <p:spPr>
          <a:xfrm>
            <a:off x="5328523" y="2723793"/>
            <a:ext cx="3973235" cy="825817"/>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Oxygen Enhancement Ratio (OER) Independence:</a:t>
            </a:r>
            <a:r>
              <a:rPr lang="en-US" sz="1000" dirty="0">
                <a:solidFill>
                  <a:srgbClr val="2C2821"/>
                </a:solidFill>
                <a:latin typeface="Lora" pitchFamily="34" charset="0"/>
                <a:ea typeface="Lora" pitchFamily="34" charset="-122"/>
                <a:cs typeface="Lora" pitchFamily="34" charset="-120"/>
              </a:rPr>
              <a:t> Neutron therapy is less dependent on oxygenation, making it effective in hypoxic environments prevalent in deep-seated infections and biofilms where conventional treatments often fail.</a:t>
            </a:r>
            <a:endParaRPr lang="en-US" sz="1000" dirty="0"/>
          </a:p>
        </p:txBody>
      </p:sp>
      <p:sp>
        <p:nvSpPr>
          <p:cNvPr id="10" name="Text 8"/>
          <p:cNvSpPr/>
          <p:nvPr/>
        </p:nvSpPr>
        <p:spPr>
          <a:xfrm>
            <a:off x="5328523" y="3594735"/>
            <a:ext cx="3973235" cy="619363"/>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Deep Tissue Penetration:</a:t>
            </a:r>
            <a:r>
              <a:rPr lang="en-US" sz="1000" dirty="0">
                <a:solidFill>
                  <a:srgbClr val="2C2821"/>
                </a:solidFill>
                <a:latin typeface="Lora" pitchFamily="34" charset="0"/>
                <a:ea typeface="Lora" pitchFamily="34" charset="-122"/>
                <a:cs typeface="Lora" pitchFamily="34" charset="-120"/>
              </a:rPr>
              <a:t> Fast neutrons can penetrate deep into tissues, making them suitable for treating infections located in inaccessible or shielded anatomical sites.</a:t>
            </a:r>
            <a:endParaRPr lang="en-US" sz="1000" dirty="0"/>
          </a:p>
        </p:txBody>
      </p:sp>
      <p:sp>
        <p:nvSpPr>
          <p:cNvPr id="11" name="Shape 9"/>
          <p:cNvSpPr/>
          <p:nvPr/>
        </p:nvSpPr>
        <p:spPr>
          <a:xfrm>
            <a:off x="9574887" y="1429822"/>
            <a:ext cx="4261723" cy="3134916"/>
          </a:xfrm>
          <a:prstGeom prst="roundRect">
            <a:avLst>
              <a:gd name="adj" fmla="val 617"/>
            </a:avLst>
          </a:prstGeom>
          <a:solidFill>
            <a:srgbClr val="FCFBF8"/>
          </a:solidFill>
          <a:ln w="15240">
            <a:solidFill>
              <a:srgbClr val="D6D3CC"/>
            </a:solidFill>
            <a:prstDash val="solid"/>
          </a:ln>
        </p:spPr>
      </p:sp>
      <p:sp>
        <p:nvSpPr>
          <p:cNvPr id="12" name="Text 10"/>
          <p:cNvSpPr/>
          <p:nvPr/>
        </p:nvSpPr>
        <p:spPr>
          <a:xfrm>
            <a:off x="9719072" y="1574006"/>
            <a:ext cx="2564130" cy="201454"/>
          </a:xfrm>
          <a:prstGeom prst="rect">
            <a:avLst/>
          </a:prstGeom>
          <a:noFill/>
          <a:ln/>
        </p:spPr>
        <p:txBody>
          <a:bodyPr wrap="none" lIns="0" tIns="0" rIns="0" bIns="0" rtlCol="0" anchor="t"/>
          <a:lstStyle/>
          <a:p>
            <a:pPr marL="0" indent="0" algn="l">
              <a:lnSpc>
                <a:spcPts val="1550"/>
              </a:lnSpc>
              <a:buNone/>
            </a:pPr>
            <a:r>
              <a:rPr lang="en-US" sz="1250" dirty="0">
                <a:solidFill>
                  <a:srgbClr val="2C2821"/>
                </a:solidFill>
                <a:latin typeface="Alice" pitchFamily="34" charset="0"/>
                <a:ea typeface="Alice" pitchFamily="34" charset="-122"/>
                <a:cs typeface="Alice" pitchFamily="34" charset="-120"/>
              </a:rPr>
              <a:t>Synergy with Porphyrin Sensitizers</a:t>
            </a:r>
            <a:endParaRPr lang="en-US" sz="1250" dirty="0"/>
          </a:p>
        </p:txBody>
      </p:sp>
      <p:sp>
        <p:nvSpPr>
          <p:cNvPr id="13" name="Text 11"/>
          <p:cNvSpPr/>
          <p:nvPr/>
        </p:nvSpPr>
        <p:spPr>
          <a:xfrm>
            <a:off x="9719072" y="1852851"/>
            <a:ext cx="3973354" cy="825817"/>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Enhanced Neutron Capture:</a:t>
            </a:r>
            <a:r>
              <a:rPr lang="en-US" sz="1000" dirty="0">
                <a:solidFill>
                  <a:srgbClr val="2C2821"/>
                </a:solidFill>
                <a:latin typeface="Lora" pitchFamily="34" charset="0"/>
                <a:ea typeface="Lora" pitchFamily="34" charset="-122"/>
                <a:cs typeface="Lora" pitchFamily="34" charset="-120"/>
              </a:rPr>
              <a:t> Porphyrins can be engineered to incorporate neutron-capturing elements (e.g., Boron-10, Gadolinium-157), leading to localized high-LET radiation release upon neutron irradiation (Neutron Capture Therapy).</a:t>
            </a:r>
            <a:endParaRPr lang="en-US" sz="1000" dirty="0"/>
          </a:p>
        </p:txBody>
      </p:sp>
      <p:sp>
        <p:nvSpPr>
          <p:cNvPr id="14" name="Text 12"/>
          <p:cNvSpPr/>
          <p:nvPr/>
        </p:nvSpPr>
        <p:spPr>
          <a:xfrm>
            <a:off x="9719072" y="2723793"/>
            <a:ext cx="3973354" cy="825817"/>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Amplified Antimicrobial Effect:</a:t>
            </a:r>
            <a:r>
              <a:rPr lang="en-US" sz="1000" dirty="0">
                <a:solidFill>
                  <a:srgbClr val="2C2821"/>
                </a:solidFill>
                <a:latin typeface="Lora" pitchFamily="34" charset="0"/>
                <a:ea typeface="Lora" pitchFamily="34" charset="-122"/>
                <a:cs typeface="Lora" pitchFamily="34" charset="-120"/>
              </a:rPr>
              <a:t> This targeted energy deposition can significantly amplify the damage to microbial cells, overwhelming their repair mechanisms and increasing eradication rates.</a:t>
            </a:r>
            <a:endParaRPr lang="en-US" sz="1000" dirty="0"/>
          </a:p>
        </p:txBody>
      </p:sp>
      <p:sp>
        <p:nvSpPr>
          <p:cNvPr id="15" name="Text 13"/>
          <p:cNvSpPr/>
          <p:nvPr/>
        </p:nvSpPr>
        <p:spPr>
          <a:xfrm>
            <a:off x="9719072" y="3594735"/>
            <a:ext cx="3973354" cy="825817"/>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Targeted Delivery:</a:t>
            </a:r>
            <a:r>
              <a:rPr lang="en-US" sz="1000" dirty="0">
                <a:solidFill>
                  <a:srgbClr val="2C2821"/>
                </a:solidFill>
                <a:latin typeface="Lora" pitchFamily="34" charset="0"/>
                <a:ea typeface="Lora" pitchFamily="34" charset="-122"/>
                <a:cs typeface="Lora" pitchFamily="34" charset="-120"/>
              </a:rPr>
              <a:t> Porphyrins' affinity for microbial cells or infected tissues can facilitate selective accumulation, improving specificity and minimizing toxicity to healthy host cells.</a:t>
            </a:r>
            <a:endParaRPr lang="en-US" sz="1000" dirty="0"/>
          </a:p>
        </p:txBody>
      </p:sp>
      <p:sp>
        <p:nvSpPr>
          <p:cNvPr id="16" name="Shape 14"/>
          <p:cNvSpPr/>
          <p:nvPr/>
        </p:nvSpPr>
        <p:spPr>
          <a:xfrm>
            <a:off x="793790" y="4693682"/>
            <a:ext cx="6456878" cy="2767132"/>
          </a:xfrm>
          <a:prstGeom prst="roundRect">
            <a:avLst>
              <a:gd name="adj" fmla="val 699"/>
            </a:avLst>
          </a:prstGeom>
          <a:solidFill>
            <a:srgbClr val="FCFBF8"/>
          </a:solidFill>
          <a:ln w="15240">
            <a:solidFill>
              <a:srgbClr val="D6D3CC"/>
            </a:solidFill>
            <a:prstDash val="solid"/>
          </a:ln>
        </p:spPr>
      </p:sp>
      <p:sp>
        <p:nvSpPr>
          <p:cNvPr id="17" name="Text 15"/>
          <p:cNvSpPr/>
          <p:nvPr/>
        </p:nvSpPr>
        <p:spPr>
          <a:xfrm>
            <a:off x="937974" y="4837867"/>
            <a:ext cx="3322796" cy="201454"/>
          </a:xfrm>
          <a:prstGeom prst="rect">
            <a:avLst/>
          </a:prstGeom>
          <a:noFill/>
          <a:ln/>
        </p:spPr>
        <p:txBody>
          <a:bodyPr wrap="none" lIns="0" tIns="0" rIns="0" bIns="0" rtlCol="0" anchor="t"/>
          <a:lstStyle/>
          <a:p>
            <a:pPr marL="0" indent="0" algn="l">
              <a:lnSpc>
                <a:spcPts val="1550"/>
              </a:lnSpc>
              <a:buNone/>
            </a:pPr>
            <a:r>
              <a:rPr lang="en-US" sz="1250" dirty="0">
                <a:solidFill>
                  <a:srgbClr val="2C2821"/>
                </a:solidFill>
                <a:latin typeface="Alice" pitchFamily="34" charset="0"/>
                <a:ea typeface="Alice" pitchFamily="34" charset="-122"/>
                <a:cs typeface="Alice" pitchFamily="34" charset="-120"/>
              </a:rPr>
              <a:t>Clinical Aspects &amp; Future Research Directions</a:t>
            </a:r>
            <a:endParaRPr lang="en-US" sz="1250" dirty="0"/>
          </a:p>
        </p:txBody>
      </p:sp>
      <p:sp>
        <p:nvSpPr>
          <p:cNvPr id="18" name="Text 16"/>
          <p:cNvSpPr/>
          <p:nvPr/>
        </p:nvSpPr>
        <p:spPr>
          <a:xfrm>
            <a:off x="937974" y="5116711"/>
            <a:ext cx="6168509" cy="412909"/>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Targeted Delivery Systems:</a:t>
            </a:r>
            <a:r>
              <a:rPr lang="en-US" sz="1000" dirty="0">
                <a:solidFill>
                  <a:srgbClr val="2C2821"/>
                </a:solidFill>
                <a:latin typeface="Lora" pitchFamily="34" charset="0"/>
                <a:ea typeface="Lora" pitchFamily="34" charset="-122"/>
                <a:cs typeface="Lora" pitchFamily="34" charset="-120"/>
              </a:rPr>
              <a:t> Development of advanced delivery vehicles for neutron-sensitizing agents to ensure optimal concentration at infection sites.</a:t>
            </a:r>
            <a:endParaRPr lang="en-US" sz="1000" dirty="0"/>
          </a:p>
        </p:txBody>
      </p:sp>
      <p:sp>
        <p:nvSpPr>
          <p:cNvPr id="19" name="Text 17"/>
          <p:cNvSpPr/>
          <p:nvPr/>
        </p:nvSpPr>
        <p:spPr>
          <a:xfrm>
            <a:off x="937974" y="5574744"/>
            <a:ext cx="6168509" cy="619363"/>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Dosimetry &amp; Treatment Planning:</a:t>
            </a:r>
            <a:r>
              <a:rPr lang="en-US" sz="1000" dirty="0">
                <a:solidFill>
                  <a:srgbClr val="2C2821"/>
                </a:solidFill>
                <a:latin typeface="Lora" pitchFamily="34" charset="0"/>
                <a:ea typeface="Lora" pitchFamily="34" charset="-122"/>
                <a:cs typeface="Lora" pitchFamily="34" charset="-120"/>
              </a:rPr>
              <a:t> Precise calculation of neutron dose distribution in heterogeneous tissues and rigorous treatment planning to maximize efficacy while ensuring patient safety.</a:t>
            </a:r>
            <a:endParaRPr lang="en-US" sz="1000" dirty="0"/>
          </a:p>
        </p:txBody>
      </p:sp>
      <p:sp>
        <p:nvSpPr>
          <p:cNvPr id="20" name="Text 18"/>
          <p:cNvSpPr/>
          <p:nvPr/>
        </p:nvSpPr>
        <p:spPr>
          <a:xfrm>
            <a:off x="937974" y="6239232"/>
            <a:ext cx="6168509" cy="619363"/>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Efficacy against AMR:</a:t>
            </a:r>
            <a:r>
              <a:rPr lang="en-US" sz="1000" dirty="0">
                <a:solidFill>
                  <a:srgbClr val="2C2821"/>
                </a:solidFill>
                <a:latin typeface="Lora" pitchFamily="34" charset="0"/>
                <a:ea typeface="Lora" pitchFamily="34" charset="-122"/>
                <a:cs typeface="Lora" pitchFamily="34" charset="-120"/>
              </a:rPr>
              <a:t> Investigating the effectiveness of neutron therapy, particularly in combination with sensitizers, against multi-drug resistant (MDR) bacterial, fungal, and viral infections.</a:t>
            </a:r>
            <a:endParaRPr lang="en-US" sz="1000" dirty="0"/>
          </a:p>
        </p:txBody>
      </p:sp>
      <p:sp>
        <p:nvSpPr>
          <p:cNvPr id="21" name="Text 19"/>
          <p:cNvSpPr/>
          <p:nvPr/>
        </p:nvSpPr>
        <p:spPr>
          <a:xfrm>
            <a:off x="937974" y="6903720"/>
            <a:ext cx="6168509" cy="412909"/>
          </a:xfrm>
          <a:prstGeom prst="rect">
            <a:avLst/>
          </a:prstGeom>
          <a:noFill/>
          <a:ln/>
        </p:spPr>
        <p:txBody>
          <a:bodyPr wrap="square" lIns="0" tIns="0" rIns="0" bIns="0" rtlCol="0" anchor="t"/>
          <a:lstStyle/>
          <a:p>
            <a:pPr marL="342900" indent="-342900" algn="l">
              <a:lnSpc>
                <a:spcPts val="1600"/>
              </a:lnSpc>
              <a:buSzPct val="100000"/>
              <a:buChar char="•"/>
            </a:pPr>
            <a:r>
              <a:rPr lang="en-US" sz="1000" b="1" dirty="0">
                <a:solidFill>
                  <a:srgbClr val="2C2821"/>
                </a:solidFill>
                <a:latin typeface="Lora" pitchFamily="34" charset="0"/>
                <a:ea typeface="Lora" pitchFamily="34" charset="-122"/>
                <a:cs typeface="Lora" pitchFamily="34" charset="-120"/>
              </a:rPr>
              <a:t>Integration with Standard Care:</a:t>
            </a:r>
            <a:r>
              <a:rPr lang="en-US" sz="1000" dirty="0">
                <a:solidFill>
                  <a:srgbClr val="2C2821"/>
                </a:solidFill>
                <a:latin typeface="Lora" pitchFamily="34" charset="0"/>
                <a:ea typeface="Lora" pitchFamily="34" charset="-122"/>
                <a:cs typeface="Lora" pitchFamily="34" charset="-120"/>
              </a:rPr>
              <a:t> Exploring combined modalities with conventional antibiotics or surgical interventions to optimize patient outcomes.</a:t>
            </a:r>
            <a:endParaRPr lang="en-US" sz="1000" dirty="0"/>
          </a:p>
        </p:txBody>
      </p:sp>
      <p:sp>
        <p:nvSpPr>
          <p:cNvPr id="22" name="Shape 20"/>
          <p:cNvSpPr/>
          <p:nvPr/>
        </p:nvSpPr>
        <p:spPr>
          <a:xfrm>
            <a:off x="7379613" y="4693682"/>
            <a:ext cx="6456998" cy="2767132"/>
          </a:xfrm>
          <a:prstGeom prst="roundRect">
            <a:avLst>
              <a:gd name="adj" fmla="val 699"/>
            </a:avLst>
          </a:prstGeom>
          <a:solidFill>
            <a:srgbClr val="FCFBF8"/>
          </a:solidFill>
          <a:ln w="15240">
            <a:solidFill>
              <a:srgbClr val="D6D3CC"/>
            </a:solidFill>
            <a:prstDash val="solid"/>
          </a:ln>
        </p:spPr>
      </p:sp>
      <p:sp>
        <p:nvSpPr>
          <p:cNvPr id="23" name="Text 21"/>
          <p:cNvSpPr/>
          <p:nvPr/>
        </p:nvSpPr>
        <p:spPr>
          <a:xfrm>
            <a:off x="7523798" y="4837867"/>
            <a:ext cx="3610570" cy="201454"/>
          </a:xfrm>
          <a:prstGeom prst="rect">
            <a:avLst/>
          </a:prstGeom>
          <a:noFill/>
          <a:ln/>
        </p:spPr>
        <p:txBody>
          <a:bodyPr wrap="none" lIns="0" tIns="0" rIns="0" bIns="0" rtlCol="0" anchor="t"/>
          <a:lstStyle/>
          <a:p>
            <a:pPr marL="0" indent="0" algn="l">
              <a:lnSpc>
                <a:spcPts val="1550"/>
              </a:lnSpc>
              <a:buNone/>
            </a:pPr>
            <a:r>
              <a:rPr lang="en-US" sz="1250" dirty="0">
                <a:solidFill>
                  <a:srgbClr val="2C2821"/>
                </a:solidFill>
                <a:latin typeface="Alice" pitchFamily="34" charset="0"/>
                <a:ea typeface="Alice" pitchFamily="34" charset="-122"/>
                <a:cs typeface="Alice" pitchFamily="34" charset="-120"/>
              </a:rPr>
              <a:t>Comparison with Conventional Radiation Therapy</a:t>
            </a:r>
            <a:endParaRPr lang="en-US" sz="1250" dirty="0"/>
          </a:p>
        </p:txBody>
      </p:sp>
      <p:sp>
        <p:nvSpPr>
          <p:cNvPr id="24" name="Text 22"/>
          <p:cNvSpPr/>
          <p:nvPr/>
        </p:nvSpPr>
        <p:spPr>
          <a:xfrm>
            <a:off x="7523798" y="5116711"/>
            <a:ext cx="6168628" cy="1032272"/>
          </a:xfrm>
          <a:prstGeom prst="rect">
            <a:avLst/>
          </a:prstGeom>
          <a:noFill/>
          <a:ln/>
        </p:spPr>
        <p:txBody>
          <a:bodyPr wrap="square" lIns="0" tIns="0" rIns="0" bIns="0" rtlCol="0" anchor="t"/>
          <a:lstStyle/>
          <a:p>
            <a:pPr marL="0" indent="0" algn="l">
              <a:lnSpc>
                <a:spcPts val="1600"/>
              </a:lnSpc>
              <a:buNone/>
            </a:pPr>
            <a:r>
              <a:rPr lang="en-US" sz="1000" dirty="0">
                <a:solidFill>
                  <a:srgbClr val="2C2821"/>
                </a:solidFill>
                <a:latin typeface="Lora" pitchFamily="34" charset="0"/>
                <a:ea typeface="Lora" pitchFamily="34" charset="-122"/>
                <a:cs typeface="Lora" pitchFamily="34" charset="-120"/>
              </a:rPr>
              <a:t>Unlike conventional photon-based radiation therapy, neutron therapy offers superior biological effectiveness due to its high LET properties, allowing for more potent and less oxygen-dependent microbial killing. Its deep penetration and the potential for selective enhancement with sensitizers provide distinct advantages for treating complex and resistant infections that are unresponsive to current antimicrobial agents and traditional radiotherapy.</a:t>
            </a:r>
            <a:endParaRPr lang="en-US"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07758"/>
            <a:ext cx="7206734" cy="558165"/>
          </a:xfrm>
          <a:prstGeom prst="rect">
            <a:avLst/>
          </a:prstGeom>
          <a:noFill/>
          <a:ln/>
        </p:spPr>
        <p:txBody>
          <a:bodyPr wrap="none" lIns="0" tIns="0" rIns="0" bIns="0" rtlCol="0" anchor="t"/>
          <a:lstStyle/>
          <a:p>
            <a:pPr marL="0" indent="0" algn="l">
              <a:lnSpc>
                <a:spcPts val="4350"/>
              </a:lnSpc>
              <a:buNone/>
            </a:pPr>
            <a:r>
              <a:rPr lang="en-US" sz="3500" dirty="0">
                <a:solidFill>
                  <a:srgbClr val="233E32"/>
                </a:solidFill>
                <a:latin typeface="Alice" pitchFamily="34" charset="0"/>
                <a:ea typeface="Alice" pitchFamily="34" charset="-122"/>
                <a:cs typeface="Alice" pitchFamily="34" charset="-120"/>
              </a:rPr>
              <a:t>Introduction: The Global AMR Crisis</a:t>
            </a:r>
            <a:endParaRPr lang="en-US" sz="3500" dirty="0"/>
          </a:p>
        </p:txBody>
      </p:sp>
      <p:sp>
        <p:nvSpPr>
          <p:cNvPr id="4" name="Text 1"/>
          <p:cNvSpPr/>
          <p:nvPr/>
        </p:nvSpPr>
        <p:spPr>
          <a:xfrm>
            <a:off x="6280190" y="2112407"/>
            <a:ext cx="2679383" cy="334804"/>
          </a:xfrm>
          <a:prstGeom prst="rect">
            <a:avLst/>
          </a:prstGeom>
          <a:noFill/>
          <a:ln/>
        </p:spPr>
        <p:txBody>
          <a:bodyPr wrap="none" lIns="0" tIns="0" rIns="0" bIns="0" rtlCol="0" anchor="t"/>
          <a:lstStyle/>
          <a:p>
            <a:pPr marL="0" indent="0" algn="l">
              <a:lnSpc>
                <a:spcPts val="2600"/>
              </a:lnSpc>
              <a:buNone/>
            </a:pPr>
            <a:r>
              <a:rPr lang="en-US" sz="2100" dirty="0">
                <a:solidFill>
                  <a:srgbClr val="233E32"/>
                </a:solidFill>
                <a:latin typeface="Alice" pitchFamily="34" charset="0"/>
                <a:ea typeface="Alice" pitchFamily="34" charset="-122"/>
                <a:cs typeface="Alice" pitchFamily="34" charset="-120"/>
              </a:rPr>
              <a:t>The Challenge</a:t>
            </a:r>
            <a:endParaRPr lang="en-US" sz="2100" dirty="0"/>
          </a:p>
        </p:txBody>
      </p:sp>
      <p:sp>
        <p:nvSpPr>
          <p:cNvPr id="5" name="Text 2"/>
          <p:cNvSpPr/>
          <p:nvPr/>
        </p:nvSpPr>
        <p:spPr>
          <a:xfrm>
            <a:off x="6280190" y="2625804"/>
            <a:ext cx="3560326" cy="2571750"/>
          </a:xfrm>
          <a:prstGeom prst="rect">
            <a:avLst/>
          </a:prstGeom>
          <a:noFill/>
          <a:ln/>
        </p:spPr>
        <p:txBody>
          <a:bodyPr wrap="square" lIns="0" tIns="0" rIns="0" bIns="0" rtlCol="0" anchor="t"/>
          <a:lstStyle/>
          <a:p>
            <a:pPr marL="0" indent="0" algn="l">
              <a:lnSpc>
                <a:spcPts val="2250"/>
              </a:lnSpc>
              <a:buNone/>
            </a:pPr>
            <a:r>
              <a:rPr lang="en-US" sz="1400" dirty="0">
                <a:solidFill>
                  <a:srgbClr val="2C2821"/>
                </a:solidFill>
                <a:latin typeface="Lora" pitchFamily="34" charset="0"/>
                <a:ea typeface="Lora" pitchFamily="34" charset="-122"/>
                <a:cs typeface="Lora" pitchFamily="34" charset="-120"/>
              </a:rPr>
              <a:t>Multidrug-resistant bacteria represent one of the most pressing threats to global healthcare systems. Conventional antibiotics are becoming increasingly ineffective, with 2-3 million infections occurring annually from resistant strains. The clinical and economic burden is staggering, driving urgent demand for alternative therapeutic approaches.</a:t>
            </a:r>
            <a:endParaRPr lang="en-US" sz="1400" dirty="0"/>
          </a:p>
        </p:txBody>
      </p:sp>
      <p:sp>
        <p:nvSpPr>
          <p:cNvPr id="6" name="Text 3"/>
          <p:cNvSpPr/>
          <p:nvPr/>
        </p:nvSpPr>
        <p:spPr>
          <a:xfrm>
            <a:off x="6280190" y="5358289"/>
            <a:ext cx="3560326" cy="1143000"/>
          </a:xfrm>
          <a:prstGeom prst="rect">
            <a:avLst/>
          </a:prstGeom>
          <a:noFill/>
          <a:ln/>
        </p:spPr>
        <p:txBody>
          <a:bodyPr wrap="square" lIns="0" tIns="0" rIns="0" bIns="0" rtlCol="0" anchor="t"/>
          <a:lstStyle/>
          <a:p>
            <a:pPr marL="0" indent="0" algn="l">
              <a:lnSpc>
                <a:spcPts val="2250"/>
              </a:lnSpc>
              <a:buNone/>
            </a:pPr>
            <a:r>
              <a:rPr lang="en-US" sz="1400" dirty="0">
                <a:solidFill>
                  <a:srgbClr val="2C2821"/>
                </a:solidFill>
                <a:latin typeface="Lora" pitchFamily="34" charset="0"/>
                <a:ea typeface="Lora" pitchFamily="34" charset="-122"/>
                <a:cs typeface="Lora" pitchFamily="34" charset="-120"/>
              </a:rPr>
              <a:t>Traditional antimicrobial strategies face diminishing returns as bacterial adaptation accelerates faster than drug development pipelines can respond.</a:t>
            </a:r>
            <a:endParaRPr lang="en-US" sz="1400" dirty="0"/>
          </a:p>
        </p:txBody>
      </p:sp>
      <p:sp>
        <p:nvSpPr>
          <p:cNvPr id="7" name="Text 4"/>
          <p:cNvSpPr/>
          <p:nvPr/>
        </p:nvSpPr>
        <p:spPr>
          <a:xfrm>
            <a:off x="10283904" y="2112407"/>
            <a:ext cx="3560326" cy="669608"/>
          </a:xfrm>
          <a:prstGeom prst="rect">
            <a:avLst/>
          </a:prstGeom>
          <a:noFill/>
          <a:ln/>
        </p:spPr>
        <p:txBody>
          <a:bodyPr wrap="square" lIns="0" tIns="0" rIns="0" bIns="0" rtlCol="0" anchor="t"/>
          <a:lstStyle/>
          <a:p>
            <a:pPr marL="0" indent="0" algn="l">
              <a:lnSpc>
                <a:spcPts val="2600"/>
              </a:lnSpc>
              <a:buNone/>
            </a:pPr>
            <a:r>
              <a:rPr lang="en-US" sz="2100" dirty="0">
                <a:solidFill>
                  <a:srgbClr val="233E32"/>
                </a:solidFill>
                <a:latin typeface="Alice" pitchFamily="34" charset="0"/>
                <a:ea typeface="Alice" pitchFamily="34" charset="-122"/>
                <a:cs typeface="Alice" pitchFamily="34" charset="-120"/>
              </a:rPr>
              <a:t>Our Approach: Dual-Mode Strategy</a:t>
            </a:r>
            <a:endParaRPr lang="en-US" sz="2100" dirty="0"/>
          </a:p>
        </p:txBody>
      </p:sp>
      <p:sp>
        <p:nvSpPr>
          <p:cNvPr id="8" name="Text 5"/>
          <p:cNvSpPr/>
          <p:nvPr/>
        </p:nvSpPr>
        <p:spPr>
          <a:xfrm>
            <a:off x="10283904" y="2960608"/>
            <a:ext cx="3560326" cy="857250"/>
          </a:xfrm>
          <a:prstGeom prst="rect">
            <a:avLst/>
          </a:prstGeom>
          <a:noFill/>
          <a:ln/>
        </p:spPr>
        <p:txBody>
          <a:bodyPr wrap="square" lIns="0" tIns="0" rIns="0" bIns="0" rtlCol="0" anchor="t"/>
          <a:lstStyle/>
          <a:p>
            <a:pPr marL="342900" indent="-342900" algn="l">
              <a:lnSpc>
                <a:spcPts val="2250"/>
              </a:lnSpc>
              <a:buSzPct val="100000"/>
              <a:buFont typeface="+mj-lt"/>
              <a:buAutoNum type="arabicPeriod"/>
            </a:pPr>
            <a:r>
              <a:rPr lang="en-US" sz="1400" b="1" dirty="0">
                <a:solidFill>
                  <a:srgbClr val="2C2821"/>
                </a:solidFill>
                <a:latin typeface="Lora" pitchFamily="34" charset="0"/>
                <a:ea typeface="Lora" pitchFamily="34" charset="-122"/>
                <a:cs typeface="Lora" pitchFamily="34" charset="-120"/>
              </a:rPr>
              <a:t>Photodynamic therapy</a:t>
            </a:r>
            <a:r>
              <a:rPr lang="en-US" sz="1400" dirty="0">
                <a:solidFill>
                  <a:srgbClr val="2C2821"/>
                </a:solidFill>
                <a:latin typeface="Lora" pitchFamily="34" charset="0"/>
                <a:ea typeface="Lora" pitchFamily="34" charset="-122"/>
                <a:cs typeface="Lora" pitchFamily="34" charset="-120"/>
              </a:rPr>
              <a:t>: Light-activated antimicrobial action through reactive oxygen species generation</a:t>
            </a:r>
            <a:endParaRPr lang="en-US" sz="1400" dirty="0"/>
          </a:p>
        </p:txBody>
      </p:sp>
      <p:sp>
        <p:nvSpPr>
          <p:cNvPr id="9" name="Text 6"/>
          <p:cNvSpPr/>
          <p:nvPr/>
        </p:nvSpPr>
        <p:spPr>
          <a:xfrm>
            <a:off x="10283904" y="3880366"/>
            <a:ext cx="3560326" cy="857250"/>
          </a:xfrm>
          <a:prstGeom prst="rect">
            <a:avLst/>
          </a:prstGeom>
          <a:noFill/>
          <a:ln/>
        </p:spPr>
        <p:txBody>
          <a:bodyPr wrap="square" lIns="0" tIns="0" rIns="0" bIns="0" rtlCol="0" anchor="t"/>
          <a:lstStyle/>
          <a:p>
            <a:pPr marL="342900" indent="-342900" algn="l">
              <a:lnSpc>
                <a:spcPts val="2250"/>
              </a:lnSpc>
              <a:buSzPct val="100000"/>
              <a:buFont typeface="+mj-lt"/>
              <a:buAutoNum type="arabicPeriod" startAt="2"/>
            </a:pPr>
            <a:r>
              <a:rPr lang="en-US" sz="1400" b="1" dirty="0">
                <a:solidFill>
                  <a:srgbClr val="2C2821"/>
                </a:solidFill>
                <a:latin typeface="Lora" pitchFamily="34" charset="0"/>
                <a:ea typeface="Lora" pitchFamily="34" charset="-122"/>
                <a:cs typeface="Lora" pitchFamily="34" charset="-120"/>
              </a:rPr>
              <a:t>Radiation enhancement</a:t>
            </a:r>
            <a:r>
              <a:rPr lang="en-US" sz="1400" dirty="0">
                <a:solidFill>
                  <a:srgbClr val="2C2821"/>
                </a:solidFill>
                <a:latin typeface="Lora" pitchFamily="34" charset="0"/>
                <a:ea typeface="Lora" pitchFamily="34" charset="-122"/>
                <a:cs typeface="Lora" pitchFamily="34" charset="-120"/>
              </a:rPr>
              <a:t>: Ionising radiation for targeted DNA damage amplification</a:t>
            </a:r>
            <a:endParaRPr lang="en-US" sz="1400" dirty="0"/>
          </a:p>
        </p:txBody>
      </p:sp>
      <p:sp>
        <p:nvSpPr>
          <p:cNvPr id="10" name="Text 7"/>
          <p:cNvSpPr/>
          <p:nvPr/>
        </p:nvSpPr>
        <p:spPr>
          <a:xfrm>
            <a:off x="10283904" y="4800124"/>
            <a:ext cx="3560326" cy="857250"/>
          </a:xfrm>
          <a:prstGeom prst="rect">
            <a:avLst/>
          </a:prstGeom>
          <a:noFill/>
          <a:ln/>
        </p:spPr>
        <p:txBody>
          <a:bodyPr wrap="square" lIns="0" tIns="0" rIns="0" bIns="0" rtlCol="0" anchor="t"/>
          <a:lstStyle/>
          <a:p>
            <a:pPr algn="l">
              <a:lnSpc>
                <a:spcPts val="2250"/>
              </a:lnSpc>
              <a:buSzPct val="100000"/>
            </a:pPr>
            <a:endParaRPr lang="ru-RU" sz="1400" b="1" dirty="0" smtClean="0">
              <a:solidFill>
                <a:srgbClr val="2C2821"/>
              </a:solidFill>
              <a:latin typeface="Lora" pitchFamily="34" charset="0"/>
              <a:ea typeface="Lora" pitchFamily="34" charset="-122"/>
              <a:cs typeface="Lora" pitchFamily="34" charset="-120"/>
            </a:endParaRPr>
          </a:p>
          <a:p>
            <a:pPr algn="l">
              <a:lnSpc>
                <a:spcPts val="2250"/>
              </a:lnSpc>
              <a:buSzPct val="100000"/>
            </a:pPr>
            <a:r>
              <a:rPr lang="en-US" sz="1400" b="1" dirty="0" smtClean="0">
                <a:solidFill>
                  <a:srgbClr val="2C2821"/>
                </a:solidFill>
                <a:latin typeface="Lora" pitchFamily="34" charset="0"/>
                <a:ea typeface="Lora" pitchFamily="34" charset="-122"/>
                <a:cs typeface="Lora" pitchFamily="34" charset="-120"/>
              </a:rPr>
              <a:t>Combined </a:t>
            </a:r>
            <a:r>
              <a:rPr lang="en-US" sz="1400" b="1" dirty="0">
                <a:solidFill>
                  <a:srgbClr val="2C2821"/>
                </a:solidFill>
                <a:latin typeface="Lora" pitchFamily="34" charset="0"/>
                <a:ea typeface="Lora" pitchFamily="34" charset="-122"/>
                <a:cs typeface="Lora" pitchFamily="34" charset="-120"/>
              </a:rPr>
              <a:t>synergy</a:t>
            </a:r>
            <a:r>
              <a:rPr lang="en-US" sz="1400" dirty="0">
                <a:solidFill>
                  <a:srgbClr val="2C2821"/>
                </a:solidFill>
                <a:latin typeface="Lora" pitchFamily="34" charset="0"/>
                <a:ea typeface="Lora" pitchFamily="34" charset="-122"/>
                <a:cs typeface="Lora" pitchFamily="34" charset="-120"/>
              </a:rPr>
              <a:t>: Superior efficacy without resistance development potential</a:t>
            </a:r>
            <a:endParaRPr lang="en-US" sz="1400" dirty="0"/>
          </a:p>
        </p:txBody>
      </p:sp>
      <p:sp>
        <p:nvSpPr>
          <p:cNvPr id="11" name="Text 8"/>
          <p:cNvSpPr/>
          <p:nvPr/>
        </p:nvSpPr>
        <p:spPr>
          <a:xfrm>
            <a:off x="10283904" y="5896307"/>
            <a:ext cx="3495158" cy="1190929"/>
          </a:xfrm>
          <a:prstGeom prst="rect">
            <a:avLst/>
          </a:prstGeom>
          <a:noFill/>
          <a:ln/>
        </p:spPr>
        <p:txBody>
          <a:bodyPr wrap="square" lIns="0" tIns="0" rIns="0" bIns="0" rtlCol="0" anchor="t"/>
          <a:lstStyle/>
          <a:p>
            <a:pPr marL="0" indent="0" algn="l">
              <a:lnSpc>
                <a:spcPts val="2250"/>
              </a:lnSpc>
              <a:buNone/>
            </a:pPr>
            <a:r>
              <a:rPr lang="en-US" sz="1400" dirty="0">
                <a:solidFill>
                  <a:srgbClr val="2C2821"/>
                </a:solidFill>
                <a:latin typeface="Lora" pitchFamily="34" charset="0"/>
                <a:ea typeface="Lora" pitchFamily="34" charset="-122"/>
                <a:cs typeface="Lora" pitchFamily="34" charset="-120"/>
              </a:rPr>
              <a:t>This innovative dual-mode strategy leverages cationic porphyrins as versatile agents capable of both photosensitisation and radiosensitisation.</a:t>
            </a:r>
            <a:endParaRPr lang="en-US" sz="1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CFBF8">
              <a:alpha val="85000"/>
            </a:srgbClr>
          </a:solidFill>
          <a:ln/>
        </p:spPr>
      </p:sp>
      <p:sp>
        <p:nvSpPr>
          <p:cNvPr id="4" name="Text 1"/>
          <p:cNvSpPr/>
          <p:nvPr/>
        </p:nvSpPr>
        <p:spPr>
          <a:xfrm>
            <a:off x="793790" y="3379232"/>
            <a:ext cx="9054227" cy="855821"/>
          </a:xfrm>
          <a:prstGeom prst="rect">
            <a:avLst/>
          </a:prstGeom>
          <a:noFill/>
          <a:ln/>
        </p:spPr>
        <p:txBody>
          <a:bodyPr wrap="none" lIns="0" tIns="0" rIns="0" bIns="0" rtlCol="0" anchor="t"/>
          <a:lstStyle/>
          <a:p>
            <a:pPr marL="0" indent="0" algn="l">
              <a:lnSpc>
                <a:spcPts val="6700"/>
              </a:lnSpc>
              <a:buNone/>
            </a:pPr>
            <a:r>
              <a:rPr lang="en-US" sz="5350" dirty="0">
                <a:solidFill>
                  <a:srgbClr val="233E32"/>
                </a:solidFill>
                <a:latin typeface="Alice" pitchFamily="34" charset="0"/>
                <a:ea typeface="Alice" pitchFamily="34" charset="-122"/>
                <a:cs typeface="Alice" pitchFamily="34" charset="-120"/>
              </a:rPr>
              <a:t>Thank you for your attention!</a:t>
            </a:r>
            <a:endParaRPr lang="en-US" sz="5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00814"/>
            <a:ext cx="9800749" cy="620078"/>
          </a:xfrm>
          <a:prstGeom prst="rect">
            <a:avLst/>
          </a:prstGeom>
          <a:noFill/>
          <a:ln/>
        </p:spPr>
        <p:txBody>
          <a:bodyPr wrap="non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Cationic Porphyrins: Structure &amp; Properties</a:t>
            </a:r>
            <a:endParaRPr lang="en-US" sz="3900" dirty="0"/>
          </a:p>
        </p:txBody>
      </p:sp>
      <p:sp>
        <p:nvSpPr>
          <p:cNvPr id="3" name="Text 1"/>
          <p:cNvSpPr/>
          <p:nvPr/>
        </p:nvSpPr>
        <p:spPr>
          <a:xfrm>
            <a:off x="793790" y="1916906"/>
            <a:ext cx="3000732" cy="372070"/>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Our Porphyrin Library</a:t>
            </a:r>
            <a:endParaRPr lang="en-US" sz="2300" dirty="0"/>
          </a:p>
        </p:txBody>
      </p:sp>
      <p:sp>
        <p:nvSpPr>
          <p:cNvPr id="4" name="Text 2"/>
          <p:cNvSpPr/>
          <p:nvPr/>
        </p:nvSpPr>
        <p:spPr>
          <a:xfrm>
            <a:off x="793790" y="2487335"/>
            <a:ext cx="6955631" cy="317540"/>
          </a:xfrm>
          <a:prstGeom prst="rect">
            <a:avLst/>
          </a:prstGeom>
          <a:noFill/>
          <a:ln/>
        </p:spPr>
        <p:txBody>
          <a:bodyPr wrap="non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meso-Tetra(4-N-pyridyl)porphyrins with variable R-groups:</a:t>
            </a:r>
            <a:endParaRPr lang="en-US" sz="1550" dirty="0"/>
          </a:p>
        </p:txBody>
      </p:sp>
      <p:sp>
        <p:nvSpPr>
          <p:cNvPr id="5" name="Text 3"/>
          <p:cNvSpPr/>
          <p:nvPr/>
        </p:nvSpPr>
        <p:spPr>
          <a:xfrm>
            <a:off x="793790" y="2983468"/>
            <a:ext cx="695563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TMPyP</a:t>
            </a:r>
            <a:r>
              <a:rPr lang="en-US" sz="1550" dirty="0">
                <a:solidFill>
                  <a:srgbClr val="2C2821"/>
                </a:solidFill>
                <a:latin typeface="Lora" pitchFamily="34" charset="0"/>
                <a:ea typeface="Lora" pitchFamily="34" charset="-122"/>
                <a:cs typeface="Lora" pitchFamily="34" charset="-120"/>
              </a:rPr>
              <a:t> (R = CH₃): Methyl substituent providing baseline hydrophobic character</a:t>
            </a:r>
            <a:endParaRPr lang="en-US" sz="1550" dirty="0"/>
          </a:p>
        </p:txBody>
      </p:sp>
      <p:sp>
        <p:nvSpPr>
          <p:cNvPr id="6" name="Text 4"/>
          <p:cNvSpPr/>
          <p:nvPr/>
        </p:nvSpPr>
        <p:spPr>
          <a:xfrm>
            <a:off x="793790" y="3687961"/>
            <a:ext cx="695563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TOEtPyP</a:t>
            </a:r>
            <a:r>
              <a:rPr lang="en-US" sz="1550" dirty="0">
                <a:solidFill>
                  <a:srgbClr val="2C2821"/>
                </a:solidFill>
                <a:latin typeface="Lora" pitchFamily="34" charset="0"/>
                <a:ea typeface="Lora" pitchFamily="34" charset="-122"/>
                <a:cs typeface="Lora" pitchFamily="34" charset="-120"/>
              </a:rPr>
              <a:t> (R = CH₂-CH₂-OH): Hydroxyethyl substituent enhancing hydrogen bonding capacity</a:t>
            </a:r>
            <a:endParaRPr lang="en-US" sz="1550" dirty="0"/>
          </a:p>
        </p:txBody>
      </p:sp>
      <p:sp>
        <p:nvSpPr>
          <p:cNvPr id="7" name="Text 5"/>
          <p:cNvSpPr/>
          <p:nvPr/>
        </p:nvSpPr>
        <p:spPr>
          <a:xfrm>
            <a:off x="793790" y="4392454"/>
            <a:ext cx="695563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TAlPyP</a:t>
            </a:r>
            <a:r>
              <a:rPr lang="en-US" sz="1550" dirty="0">
                <a:solidFill>
                  <a:srgbClr val="2C2821"/>
                </a:solidFill>
                <a:latin typeface="Lora" pitchFamily="34" charset="0"/>
                <a:ea typeface="Lora" pitchFamily="34" charset="-122"/>
                <a:cs typeface="Lora" pitchFamily="34" charset="-120"/>
              </a:rPr>
              <a:t> (R = CH₂-CH=CH₂): Allyl substituent with unsaturated functionality</a:t>
            </a:r>
            <a:endParaRPr lang="en-US" sz="1550" dirty="0"/>
          </a:p>
        </p:txBody>
      </p:sp>
      <p:sp>
        <p:nvSpPr>
          <p:cNvPr id="8" name="Text 6"/>
          <p:cNvSpPr/>
          <p:nvPr/>
        </p:nvSpPr>
        <p:spPr>
          <a:xfrm>
            <a:off x="793790" y="5096947"/>
            <a:ext cx="695563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TMetAlPyP</a:t>
            </a:r>
            <a:r>
              <a:rPr lang="en-US" sz="1550" dirty="0">
                <a:solidFill>
                  <a:srgbClr val="2C2821"/>
                </a:solidFill>
                <a:latin typeface="Lora" pitchFamily="34" charset="0"/>
                <a:ea typeface="Lora" pitchFamily="34" charset="-122"/>
                <a:cs typeface="Lora" pitchFamily="34" charset="-120"/>
              </a:rPr>
              <a:t> (R = CH₂-C(-CH₃)=CH₂): Methallyl substituent for steric modulation</a:t>
            </a:r>
            <a:endParaRPr lang="en-US" sz="1550" dirty="0"/>
          </a:p>
        </p:txBody>
      </p:sp>
      <p:sp>
        <p:nvSpPr>
          <p:cNvPr id="9" name="Text 7"/>
          <p:cNvSpPr/>
          <p:nvPr/>
        </p:nvSpPr>
        <p:spPr>
          <a:xfrm>
            <a:off x="793790" y="5801439"/>
            <a:ext cx="695563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TButPyP</a:t>
            </a:r>
            <a:r>
              <a:rPr lang="en-US" sz="1550" dirty="0">
                <a:solidFill>
                  <a:srgbClr val="2C2821"/>
                </a:solidFill>
                <a:latin typeface="Lora" pitchFamily="34" charset="0"/>
                <a:ea typeface="Lora" pitchFamily="34" charset="-122"/>
                <a:cs typeface="Lora" pitchFamily="34" charset="-120"/>
              </a:rPr>
              <a:t> (R = CH₂-CH₂-CH₂-CH₃): Butyl substituent extending lipophilic interactions</a:t>
            </a:r>
            <a:endParaRPr lang="en-US" sz="1550" dirty="0"/>
          </a:p>
        </p:txBody>
      </p:sp>
      <p:sp>
        <p:nvSpPr>
          <p:cNvPr id="10" name="Text 8"/>
          <p:cNvSpPr/>
          <p:nvPr/>
        </p:nvSpPr>
        <p:spPr>
          <a:xfrm>
            <a:off x="793790" y="6615113"/>
            <a:ext cx="6955631" cy="63507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Each structural variant modulates DNA binding affinity, cellular uptake kinetics, and photophysical properties critical for therapeutic applications.</a:t>
            </a:r>
            <a:endParaRPr lang="en-US" sz="1550" dirty="0"/>
          </a:p>
        </p:txBody>
      </p:sp>
      <p:sp>
        <p:nvSpPr>
          <p:cNvPr id="11" name="Text 9"/>
          <p:cNvSpPr/>
          <p:nvPr/>
        </p:nvSpPr>
        <p:spPr>
          <a:xfrm>
            <a:off x="8241149" y="1916906"/>
            <a:ext cx="3346490" cy="372070"/>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Metal Complexes Studied</a:t>
            </a:r>
            <a:endParaRPr lang="en-US" sz="2300" dirty="0"/>
          </a:p>
        </p:txBody>
      </p:sp>
      <p:sp>
        <p:nvSpPr>
          <p:cNvPr id="12" name="Text 10"/>
          <p:cNvSpPr/>
          <p:nvPr/>
        </p:nvSpPr>
        <p:spPr>
          <a:xfrm>
            <a:off x="8241149" y="2487335"/>
            <a:ext cx="5602962"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Metals</a:t>
            </a:r>
            <a:r>
              <a:rPr lang="en-US" sz="1550" dirty="0">
                <a:solidFill>
                  <a:srgbClr val="2C2821"/>
                </a:solidFill>
                <a:latin typeface="Lora" pitchFamily="34" charset="0"/>
                <a:ea typeface="Lora" pitchFamily="34" charset="-122"/>
                <a:cs typeface="Lora" pitchFamily="34" charset="-120"/>
              </a:rPr>
              <a:t>: 2H (free base), Zn(II), Cu(II), Co(III), Mn(III), Au(III), </a:t>
            </a:r>
            <a:r>
              <a:rPr lang="en-US" sz="1550" b="1" dirty="0">
                <a:solidFill>
                  <a:srgbClr val="2C2821"/>
                </a:solidFill>
                <a:latin typeface="Lora" pitchFamily="34" charset="0"/>
                <a:ea typeface="Lora" pitchFamily="34" charset="-122"/>
                <a:cs typeface="Lora" pitchFamily="34" charset="-120"/>
              </a:rPr>
              <a:t>Ag(I)</a:t>
            </a:r>
            <a:endParaRPr lang="en-US" sz="1550" dirty="0"/>
          </a:p>
        </p:txBody>
      </p:sp>
      <p:sp>
        <p:nvSpPr>
          <p:cNvPr id="13" name="Text 11"/>
          <p:cNvSpPr/>
          <p:nvPr/>
        </p:nvSpPr>
        <p:spPr>
          <a:xfrm>
            <a:off x="8241149" y="3301008"/>
            <a:ext cx="5602962" cy="127015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Cationic charge</a:t>
            </a:r>
            <a:r>
              <a:rPr lang="en-US" sz="1550" dirty="0">
                <a:solidFill>
                  <a:srgbClr val="2C2821"/>
                </a:solidFill>
                <a:latin typeface="Lora" pitchFamily="34" charset="0"/>
                <a:ea typeface="Lora" pitchFamily="34" charset="-122"/>
                <a:cs typeface="Lora" pitchFamily="34" charset="-120"/>
              </a:rPr>
              <a:t>: +4 on peripheral pyridinium groups conferring exceptional water solubility and electrostatic affinity for negatively charged bacterial surfaces and DNA phosphate backbone</a:t>
            </a:r>
            <a:endParaRPr lang="en-US" sz="1550" dirty="0"/>
          </a:p>
        </p:txBody>
      </p:sp>
      <p:sp>
        <p:nvSpPr>
          <p:cNvPr id="14" name="Text 12"/>
          <p:cNvSpPr/>
          <p:nvPr/>
        </p:nvSpPr>
        <p:spPr>
          <a:xfrm>
            <a:off x="8241149" y="4749760"/>
            <a:ext cx="5602962"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Water-soluble</a:t>
            </a:r>
            <a:r>
              <a:rPr lang="en-US" sz="1550" dirty="0">
                <a:solidFill>
                  <a:srgbClr val="2C2821"/>
                </a:solidFill>
                <a:latin typeface="Lora" pitchFamily="34" charset="0"/>
                <a:ea typeface="Lora" pitchFamily="34" charset="-122"/>
                <a:cs typeface="Lora" pitchFamily="34" charset="-120"/>
              </a:rPr>
              <a:t>: Excellent bioavailability without organic solvents, enabling direct biological application</a:t>
            </a:r>
            <a:endParaRPr lang="en-US" sz="1550" dirty="0"/>
          </a:p>
        </p:txBody>
      </p:sp>
      <p:sp>
        <p:nvSpPr>
          <p:cNvPr id="15" name="Shape 13"/>
          <p:cNvSpPr/>
          <p:nvPr/>
        </p:nvSpPr>
        <p:spPr>
          <a:xfrm>
            <a:off x="8241149" y="5608082"/>
            <a:ext cx="5602962" cy="1478280"/>
          </a:xfrm>
          <a:prstGeom prst="roundRect">
            <a:avLst>
              <a:gd name="adj" fmla="val 2014"/>
            </a:avLst>
          </a:prstGeom>
          <a:solidFill>
            <a:srgbClr val="C3EED6"/>
          </a:solidFill>
          <a:ln/>
        </p:spPr>
      </p:sp>
      <p:pic>
        <p:nvPicPr>
          <p:cNvPr id="16" name="Image 0" descr="preencoded.png"/>
          <p:cNvPicPr>
            <a:picLocks noChangeAspect="1"/>
          </p:cNvPicPr>
          <p:nvPr/>
        </p:nvPicPr>
        <p:blipFill>
          <a:blip r:embed="rId3"/>
          <a:stretch>
            <a:fillRect/>
          </a:stretch>
        </p:blipFill>
        <p:spPr>
          <a:xfrm>
            <a:off x="8439507" y="5910977"/>
            <a:ext cx="248007" cy="198358"/>
          </a:xfrm>
          <a:prstGeom prst="rect">
            <a:avLst/>
          </a:prstGeom>
        </p:spPr>
      </p:pic>
      <p:sp>
        <p:nvSpPr>
          <p:cNvPr id="17" name="Text 14"/>
          <p:cNvSpPr/>
          <p:nvPr/>
        </p:nvSpPr>
        <p:spPr>
          <a:xfrm>
            <a:off x="8885873" y="5855970"/>
            <a:ext cx="4759881"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Lora" pitchFamily="34" charset="0"/>
                <a:ea typeface="Lora" pitchFamily="34" charset="-122"/>
                <a:cs typeface="Lora" pitchFamily="34" charset="-120"/>
              </a:rPr>
              <a:t>The cationic nature provides selective accumulation in bacterial cells over mammalian cells due to membrane potential differences.</a:t>
            </a:r>
            <a:endParaRPr lang="en-US" sz="15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854869"/>
            <a:ext cx="6105049" cy="5647968"/>
          </a:xfrm>
          <a:prstGeom prst="rect">
            <a:avLst/>
          </a:prstGeom>
        </p:spPr>
      </p:pic>
      <p:pic>
        <p:nvPicPr>
          <p:cNvPr id="3" name="Image 1" descr="preencoded.png"/>
          <p:cNvPicPr>
            <a:picLocks noChangeAspect="1"/>
          </p:cNvPicPr>
          <p:nvPr/>
        </p:nvPicPr>
        <p:blipFill>
          <a:blip r:embed="rId4"/>
          <a:stretch>
            <a:fillRect/>
          </a:stretch>
        </p:blipFill>
        <p:spPr>
          <a:xfrm>
            <a:off x="7841813" y="854869"/>
            <a:ext cx="5848350" cy="1612583"/>
          </a:xfrm>
          <a:prstGeom prst="rect">
            <a:avLst/>
          </a:prstGeom>
        </p:spPr>
      </p:pic>
      <p:pic>
        <p:nvPicPr>
          <p:cNvPr id="4" name="Image 2" descr="preencoded.png"/>
          <p:cNvPicPr>
            <a:picLocks noChangeAspect="1"/>
          </p:cNvPicPr>
          <p:nvPr/>
        </p:nvPicPr>
        <p:blipFill>
          <a:blip r:embed="rId5"/>
          <a:stretch>
            <a:fillRect/>
          </a:stretch>
        </p:blipFill>
        <p:spPr>
          <a:xfrm>
            <a:off x="7687866" y="2679502"/>
            <a:ext cx="5848350" cy="2593538"/>
          </a:xfrm>
          <a:prstGeom prst="rect">
            <a:avLst/>
          </a:prstGeom>
        </p:spPr>
      </p:pic>
      <p:sp>
        <p:nvSpPr>
          <p:cNvPr id="6" name="Text 1"/>
          <p:cNvSpPr/>
          <p:nvPr/>
        </p:nvSpPr>
        <p:spPr>
          <a:xfrm>
            <a:off x="793790" y="6997660"/>
            <a:ext cx="4713684" cy="589121"/>
          </a:xfrm>
          <a:prstGeom prst="rect">
            <a:avLst/>
          </a:prstGeom>
          <a:noFill/>
          <a:ln/>
        </p:spPr>
        <p:txBody>
          <a:bodyPr wrap="none" lIns="0" tIns="0" rIns="0" bIns="0" rtlCol="0" anchor="t"/>
          <a:lstStyle/>
          <a:p>
            <a:pPr marL="0" indent="0" algn="l">
              <a:lnSpc>
                <a:spcPts val="4600"/>
              </a:lnSpc>
              <a:buNone/>
            </a:pPr>
            <a:endParaRPr lang="en-US" sz="37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6527" y="541734"/>
            <a:ext cx="9437132" cy="614482"/>
          </a:xfrm>
          <a:prstGeom prst="rect">
            <a:avLst/>
          </a:prstGeom>
          <a:noFill/>
          <a:ln/>
        </p:spPr>
        <p:txBody>
          <a:bodyPr wrap="none" lIns="0" tIns="0" rIns="0" bIns="0" rtlCol="0" anchor="t"/>
          <a:lstStyle/>
          <a:p>
            <a:pPr marL="0" indent="0" algn="l">
              <a:lnSpc>
                <a:spcPts val="4800"/>
              </a:lnSpc>
              <a:buNone/>
            </a:pPr>
            <a:r>
              <a:rPr lang="en-US" sz="3850" dirty="0">
                <a:solidFill>
                  <a:srgbClr val="233E32"/>
                </a:solidFill>
                <a:latin typeface="Alice" pitchFamily="34" charset="0"/>
                <a:ea typeface="Alice" pitchFamily="34" charset="-122"/>
                <a:cs typeface="Alice" pitchFamily="34" charset="-120"/>
              </a:rPr>
              <a:t>DNA Binding Modes of Cationic Porphyrins</a:t>
            </a:r>
            <a:endParaRPr lang="en-US" sz="3850" dirty="0"/>
          </a:p>
        </p:txBody>
      </p:sp>
      <p:sp>
        <p:nvSpPr>
          <p:cNvPr id="3" name="Text 1"/>
          <p:cNvSpPr/>
          <p:nvPr/>
        </p:nvSpPr>
        <p:spPr>
          <a:xfrm>
            <a:off x="786527" y="1549479"/>
            <a:ext cx="13057346" cy="944047"/>
          </a:xfrm>
          <a:prstGeom prst="rect">
            <a:avLst/>
          </a:prstGeom>
          <a:noFill/>
          <a:ln/>
        </p:spPr>
        <p:txBody>
          <a:bodyPr wrap="square" lIns="0" tIns="0" rIns="0" bIns="0" rtlCol="0" anchor="t"/>
          <a:lstStyle/>
          <a:p>
            <a:pPr marL="0" indent="0" algn="l">
              <a:lnSpc>
                <a:spcPts val="2450"/>
              </a:lnSpc>
              <a:buNone/>
            </a:pPr>
            <a:r>
              <a:rPr lang="en-US" sz="1500" dirty="0">
                <a:solidFill>
                  <a:srgbClr val="2C2821"/>
                </a:solidFill>
                <a:latin typeface="Lora" pitchFamily="34" charset="0"/>
                <a:ea typeface="Lora" pitchFamily="34" charset="-122"/>
                <a:cs typeface="Lora" pitchFamily="34" charset="-120"/>
              </a:rPr>
              <a:t>Understanding how cationic porphyrins interact with bacterial DNA is fundamental to elucidating their antimicrobial mechanisms. These molecules exhibit remarkable versatility in their binding behaviour, adopting multiple interaction modes depending on concentration, ionic strength, and DNA sequence context.</a:t>
            </a:r>
            <a:endParaRPr lang="en-US" sz="1500" dirty="0"/>
          </a:p>
        </p:txBody>
      </p:sp>
      <p:sp>
        <p:nvSpPr>
          <p:cNvPr id="4" name="Shape 2"/>
          <p:cNvSpPr/>
          <p:nvPr/>
        </p:nvSpPr>
        <p:spPr>
          <a:xfrm>
            <a:off x="786527" y="2714744"/>
            <a:ext cx="4221361" cy="4122420"/>
          </a:xfrm>
          <a:prstGeom prst="roundRect">
            <a:avLst>
              <a:gd name="adj" fmla="val 716"/>
            </a:avLst>
          </a:prstGeom>
          <a:solidFill>
            <a:srgbClr val="F0EDE6"/>
          </a:solidFill>
          <a:ln/>
        </p:spPr>
      </p:sp>
      <p:sp>
        <p:nvSpPr>
          <p:cNvPr id="5" name="Shape 3"/>
          <p:cNvSpPr/>
          <p:nvPr/>
        </p:nvSpPr>
        <p:spPr>
          <a:xfrm>
            <a:off x="983099" y="2911316"/>
            <a:ext cx="589955" cy="589955"/>
          </a:xfrm>
          <a:prstGeom prst="roundRect">
            <a:avLst>
              <a:gd name="adj" fmla="val 15497937"/>
            </a:avLst>
          </a:prstGeom>
          <a:solidFill>
            <a:srgbClr val="1B5F39"/>
          </a:solidFill>
          <a:ln/>
        </p:spPr>
      </p:sp>
      <p:pic>
        <p:nvPicPr>
          <p:cNvPr id="6"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45381" y="3073598"/>
            <a:ext cx="265390" cy="265390"/>
          </a:xfrm>
          <a:prstGeom prst="rect">
            <a:avLst/>
          </a:prstGeom>
        </p:spPr>
      </p:pic>
      <p:sp>
        <p:nvSpPr>
          <p:cNvPr id="7" name="Text 4"/>
          <p:cNvSpPr/>
          <p:nvPr/>
        </p:nvSpPr>
        <p:spPr>
          <a:xfrm>
            <a:off x="983099" y="3697843"/>
            <a:ext cx="2458164" cy="307300"/>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Intercalation</a:t>
            </a:r>
            <a:endParaRPr lang="en-US" sz="1900" dirty="0"/>
          </a:p>
        </p:txBody>
      </p:sp>
      <p:sp>
        <p:nvSpPr>
          <p:cNvPr id="8" name="Text 5"/>
          <p:cNvSpPr/>
          <p:nvPr/>
        </p:nvSpPr>
        <p:spPr>
          <a:xfrm>
            <a:off x="983099" y="4123134"/>
            <a:ext cx="3828217" cy="2202775"/>
          </a:xfrm>
          <a:prstGeom prst="rect">
            <a:avLst/>
          </a:prstGeom>
          <a:noFill/>
          <a:ln/>
        </p:spPr>
        <p:txBody>
          <a:bodyPr wrap="square" lIns="0" tIns="0" rIns="0" bIns="0" rtlCol="0" anchor="t"/>
          <a:lstStyle/>
          <a:p>
            <a:pPr marL="0" indent="0" algn="l">
              <a:lnSpc>
                <a:spcPts val="2450"/>
              </a:lnSpc>
              <a:buNone/>
            </a:pPr>
            <a:r>
              <a:rPr lang="en-US" sz="1500" dirty="0">
                <a:solidFill>
                  <a:srgbClr val="2C2821"/>
                </a:solidFill>
                <a:latin typeface="Lora" pitchFamily="34" charset="0"/>
                <a:ea typeface="Lora" pitchFamily="34" charset="-122"/>
                <a:cs typeface="Lora" pitchFamily="34" charset="-120"/>
              </a:rPr>
              <a:t>Porphyrin ring inserts between DNA base pairs through strong π-π stacking interactions. This causes significant DNA helix unwinding (26-30°) and lengthening, disrupting normal replication and transcription processes. Requires specific geometric constraints.</a:t>
            </a:r>
            <a:endParaRPr lang="en-US" sz="1500" dirty="0"/>
          </a:p>
        </p:txBody>
      </p:sp>
      <p:sp>
        <p:nvSpPr>
          <p:cNvPr id="9" name="Shape 6"/>
          <p:cNvSpPr/>
          <p:nvPr/>
        </p:nvSpPr>
        <p:spPr>
          <a:xfrm>
            <a:off x="5204460" y="2714744"/>
            <a:ext cx="4221361" cy="4122420"/>
          </a:xfrm>
          <a:prstGeom prst="roundRect">
            <a:avLst>
              <a:gd name="adj" fmla="val 716"/>
            </a:avLst>
          </a:prstGeom>
          <a:solidFill>
            <a:srgbClr val="F0EDE6"/>
          </a:solidFill>
          <a:ln/>
        </p:spPr>
      </p:sp>
      <p:sp>
        <p:nvSpPr>
          <p:cNvPr id="10" name="Shape 7"/>
          <p:cNvSpPr/>
          <p:nvPr/>
        </p:nvSpPr>
        <p:spPr>
          <a:xfrm>
            <a:off x="5401032" y="2911316"/>
            <a:ext cx="589955" cy="589955"/>
          </a:xfrm>
          <a:prstGeom prst="roundRect">
            <a:avLst>
              <a:gd name="adj" fmla="val 15497937"/>
            </a:avLst>
          </a:prstGeom>
          <a:solidFill>
            <a:srgbClr val="1B5F39"/>
          </a:solidFill>
          <a:ln/>
        </p:spPr>
      </p:sp>
      <p:pic>
        <p:nvPicPr>
          <p:cNvPr id="11"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5563314" y="3073598"/>
            <a:ext cx="265390" cy="265390"/>
          </a:xfrm>
          <a:prstGeom prst="rect">
            <a:avLst/>
          </a:prstGeom>
        </p:spPr>
      </p:pic>
      <p:sp>
        <p:nvSpPr>
          <p:cNvPr id="12" name="Text 8"/>
          <p:cNvSpPr/>
          <p:nvPr/>
        </p:nvSpPr>
        <p:spPr>
          <a:xfrm>
            <a:off x="5401032" y="3697843"/>
            <a:ext cx="2458164" cy="307300"/>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External Stacking</a:t>
            </a:r>
            <a:endParaRPr lang="en-US" sz="1900" dirty="0"/>
          </a:p>
        </p:txBody>
      </p:sp>
      <p:sp>
        <p:nvSpPr>
          <p:cNvPr id="13" name="Text 9"/>
          <p:cNvSpPr/>
          <p:nvPr/>
        </p:nvSpPr>
        <p:spPr>
          <a:xfrm>
            <a:off x="5401032" y="4123134"/>
            <a:ext cx="3828217" cy="2517458"/>
          </a:xfrm>
          <a:prstGeom prst="rect">
            <a:avLst/>
          </a:prstGeom>
          <a:noFill/>
          <a:ln/>
        </p:spPr>
        <p:txBody>
          <a:bodyPr wrap="square" lIns="0" tIns="0" rIns="0" bIns="0" rtlCol="0" anchor="t"/>
          <a:lstStyle/>
          <a:p>
            <a:pPr marL="0" indent="0" algn="l">
              <a:lnSpc>
                <a:spcPts val="2450"/>
              </a:lnSpc>
              <a:buNone/>
            </a:pPr>
            <a:r>
              <a:rPr lang="en-US" sz="1500" dirty="0">
                <a:solidFill>
                  <a:srgbClr val="2C2821"/>
                </a:solidFill>
                <a:latin typeface="Lora" pitchFamily="34" charset="0"/>
                <a:ea typeface="Lora" pitchFamily="34" charset="-122"/>
                <a:cs typeface="Lora" pitchFamily="34" charset="-120"/>
              </a:rPr>
              <a:t>Porphyrin stacks on DNA surface via electrostatic attraction to phosphate groups whilst maintaining helical integrity. Characterised by rapid association/dissociation kinetics, enabling dynamic equilibrium. Predominates at intermediate ionic strengths.</a:t>
            </a:r>
            <a:endParaRPr lang="en-US" sz="1500" dirty="0"/>
          </a:p>
        </p:txBody>
      </p:sp>
      <p:sp>
        <p:nvSpPr>
          <p:cNvPr id="14" name="Shape 10"/>
          <p:cNvSpPr/>
          <p:nvPr/>
        </p:nvSpPr>
        <p:spPr>
          <a:xfrm>
            <a:off x="9622393" y="2714744"/>
            <a:ext cx="4221361" cy="4122420"/>
          </a:xfrm>
          <a:prstGeom prst="roundRect">
            <a:avLst>
              <a:gd name="adj" fmla="val 716"/>
            </a:avLst>
          </a:prstGeom>
          <a:solidFill>
            <a:srgbClr val="F0EDE6"/>
          </a:solidFill>
          <a:ln/>
        </p:spPr>
      </p:sp>
      <p:sp>
        <p:nvSpPr>
          <p:cNvPr id="15" name="Shape 11"/>
          <p:cNvSpPr/>
          <p:nvPr/>
        </p:nvSpPr>
        <p:spPr>
          <a:xfrm>
            <a:off x="9818965" y="2911316"/>
            <a:ext cx="589955" cy="589955"/>
          </a:xfrm>
          <a:prstGeom prst="roundRect">
            <a:avLst>
              <a:gd name="adj" fmla="val 15497937"/>
            </a:avLst>
          </a:prstGeom>
          <a:solidFill>
            <a:srgbClr val="1B5F39"/>
          </a:solidFill>
          <a:ln/>
        </p:spPr>
      </p:sp>
      <p:pic>
        <p:nvPicPr>
          <p:cNvPr id="16"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9981248" y="3073598"/>
            <a:ext cx="265390" cy="265390"/>
          </a:xfrm>
          <a:prstGeom prst="rect">
            <a:avLst/>
          </a:prstGeom>
        </p:spPr>
      </p:pic>
      <p:sp>
        <p:nvSpPr>
          <p:cNvPr id="17" name="Text 12"/>
          <p:cNvSpPr/>
          <p:nvPr/>
        </p:nvSpPr>
        <p:spPr>
          <a:xfrm>
            <a:off x="9818965" y="3697843"/>
            <a:ext cx="2458164" cy="307300"/>
          </a:xfrm>
          <a:prstGeom prst="rect">
            <a:avLst/>
          </a:prstGeom>
          <a:noFill/>
          <a:ln/>
        </p:spPr>
        <p:txBody>
          <a:bodyPr wrap="none" lIns="0" tIns="0" rIns="0" bIns="0" rtlCol="0" anchor="t"/>
          <a:lstStyle/>
          <a:p>
            <a:pPr marL="0" indent="0" algn="l">
              <a:lnSpc>
                <a:spcPts val="2400"/>
              </a:lnSpc>
              <a:buNone/>
            </a:pPr>
            <a:r>
              <a:rPr lang="en-US" sz="1900" dirty="0">
                <a:solidFill>
                  <a:srgbClr val="2C2821"/>
                </a:solidFill>
                <a:latin typeface="Alice" pitchFamily="34" charset="0"/>
                <a:ea typeface="Alice" pitchFamily="34" charset="-122"/>
                <a:cs typeface="Alice" pitchFamily="34" charset="-120"/>
              </a:rPr>
              <a:t>Groove Binding</a:t>
            </a:r>
            <a:endParaRPr lang="en-US" sz="1900" dirty="0"/>
          </a:p>
        </p:txBody>
      </p:sp>
      <p:sp>
        <p:nvSpPr>
          <p:cNvPr id="18" name="Text 13"/>
          <p:cNvSpPr/>
          <p:nvPr/>
        </p:nvSpPr>
        <p:spPr>
          <a:xfrm>
            <a:off x="9818965" y="4123134"/>
            <a:ext cx="3828217" cy="1888093"/>
          </a:xfrm>
          <a:prstGeom prst="rect">
            <a:avLst/>
          </a:prstGeom>
          <a:noFill/>
          <a:ln/>
        </p:spPr>
        <p:txBody>
          <a:bodyPr wrap="square" lIns="0" tIns="0" rIns="0" bIns="0" rtlCol="0" anchor="t"/>
          <a:lstStyle/>
          <a:p>
            <a:pPr marL="0" indent="0" algn="l">
              <a:lnSpc>
                <a:spcPts val="2450"/>
              </a:lnSpc>
              <a:buNone/>
            </a:pPr>
            <a:r>
              <a:rPr lang="en-US" sz="1500" dirty="0">
                <a:solidFill>
                  <a:srgbClr val="2C2821"/>
                </a:solidFill>
                <a:latin typeface="Lora" pitchFamily="34" charset="0"/>
                <a:ea typeface="Lora" pitchFamily="34" charset="-122"/>
                <a:cs typeface="Lora" pitchFamily="34" charset="-120"/>
              </a:rPr>
              <a:t>Localisation in major or minor grooves through electrostatic interactions with phosphate backbone and hydrogen bonding with bases. Exhibits sequence-specific preferences for A-T or G-C rich regions, influencing selectivity.</a:t>
            </a:r>
            <a:endParaRPr lang="en-US" sz="1500" dirty="0"/>
          </a:p>
        </p:txBody>
      </p:sp>
      <p:sp>
        <p:nvSpPr>
          <p:cNvPr id="19" name="Text 14"/>
          <p:cNvSpPr/>
          <p:nvPr/>
        </p:nvSpPr>
        <p:spPr>
          <a:xfrm>
            <a:off x="786527" y="7058382"/>
            <a:ext cx="13057346" cy="629364"/>
          </a:xfrm>
          <a:prstGeom prst="rect">
            <a:avLst/>
          </a:prstGeom>
          <a:noFill/>
          <a:ln/>
        </p:spPr>
        <p:txBody>
          <a:bodyPr wrap="square" lIns="0" tIns="0" rIns="0" bIns="0" rtlCol="0" anchor="t"/>
          <a:lstStyle/>
          <a:p>
            <a:pPr marL="0" indent="0" algn="l">
              <a:lnSpc>
                <a:spcPts val="2450"/>
              </a:lnSpc>
              <a:buNone/>
            </a:pPr>
            <a:r>
              <a:rPr lang="en-US" sz="1500" b="1" dirty="0">
                <a:solidFill>
                  <a:srgbClr val="2C2821"/>
                </a:solidFill>
                <a:latin typeface="Lora" pitchFamily="34" charset="0"/>
                <a:ea typeface="Lora" pitchFamily="34" charset="-122"/>
                <a:cs typeface="Lora" pitchFamily="34" charset="-120"/>
              </a:rPr>
              <a:t>Investigated by</a:t>
            </a:r>
            <a:r>
              <a:rPr lang="en-US" sz="1500" dirty="0">
                <a:solidFill>
                  <a:srgbClr val="2C2821"/>
                </a:solidFill>
                <a:latin typeface="Lora" pitchFamily="34" charset="0"/>
                <a:ea typeface="Lora" pitchFamily="34" charset="-122"/>
                <a:cs typeface="Lora" pitchFamily="34" charset="-120"/>
              </a:rPr>
              <a:t>: UV/Vis spectroscopy (hypochromism, bathochromism), Circular dichroism (induced CD signals), Microcalorimetry (thermodynamic parameters), providing comprehensive binding characterisation.</a:t>
            </a:r>
            <a:endParaRPr lang="en-US" sz="1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23242" y="1618774"/>
            <a:ext cx="5039797" cy="4992053"/>
          </a:xfrm>
          <a:prstGeom prst="rect">
            <a:avLst/>
          </a:prstGeom>
        </p:spPr>
      </p:pic>
      <p:sp>
        <p:nvSpPr>
          <p:cNvPr id="3" name="Text 0"/>
          <p:cNvSpPr/>
          <p:nvPr/>
        </p:nvSpPr>
        <p:spPr>
          <a:xfrm>
            <a:off x="6280190" y="675799"/>
            <a:ext cx="7452717" cy="558165"/>
          </a:xfrm>
          <a:prstGeom prst="rect">
            <a:avLst/>
          </a:prstGeom>
          <a:noFill/>
          <a:ln/>
        </p:spPr>
        <p:txBody>
          <a:bodyPr wrap="none" lIns="0" tIns="0" rIns="0" bIns="0" rtlCol="0" anchor="t"/>
          <a:lstStyle/>
          <a:p>
            <a:pPr marL="0" indent="0" algn="l">
              <a:lnSpc>
                <a:spcPts val="4350"/>
              </a:lnSpc>
              <a:buNone/>
            </a:pPr>
            <a:r>
              <a:rPr lang="en-US" sz="3500" dirty="0">
                <a:solidFill>
                  <a:srgbClr val="233E32"/>
                </a:solidFill>
                <a:latin typeface="Alice" pitchFamily="34" charset="0"/>
                <a:ea typeface="Alice" pitchFamily="34" charset="-122"/>
                <a:cs typeface="Alice" pitchFamily="34" charset="-120"/>
              </a:rPr>
              <a:t>Photodynamic Antimicrobial Activity</a:t>
            </a:r>
            <a:endParaRPr lang="en-US" sz="3500" dirty="0"/>
          </a:p>
        </p:txBody>
      </p:sp>
      <p:sp>
        <p:nvSpPr>
          <p:cNvPr id="4" name="Text 1"/>
          <p:cNvSpPr/>
          <p:nvPr/>
        </p:nvSpPr>
        <p:spPr>
          <a:xfrm>
            <a:off x="6280190" y="1305401"/>
            <a:ext cx="4775954" cy="334804"/>
          </a:xfrm>
          <a:prstGeom prst="rect">
            <a:avLst/>
          </a:prstGeom>
          <a:noFill/>
          <a:ln/>
        </p:spPr>
        <p:txBody>
          <a:bodyPr wrap="none" lIns="0" tIns="0" rIns="0" bIns="0" rtlCol="0" anchor="t"/>
          <a:lstStyle/>
          <a:p>
            <a:pPr marL="0" indent="0" algn="l">
              <a:lnSpc>
                <a:spcPts val="2600"/>
              </a:lnSpc>
              <a:buNone/>
            </a:pPr>
            <a:r>
              <a:rPr lang="en-US" sz="2100" dirty="0">
                <a:solidFill>
                  <a:srgbClr val="233E32"/>
                </a:solidFill>
                <a:latin typeface="Alice" pitchFamily="34" charset="0"/>
                <a:ea typeface="Alice" pitchFamily="34" charset="-122"/>
                <a:cs typeface="Alice" pitchFamily="34" charset="-120"/>
              </a:rPr>
              <a:t>Experimental Design: TAlPyP4 vs. </a:t>
            </a:r>
            <a:r>
              <a:rPr lang="en-US" sz="2100" i="1" dirty="0">
                <a:solidFill>
                  <a:srgbClr val="233E32"/>
                </a:solidFill>
                <a:latin typeface="Alice" pitchFamily="34" charset="0"/>
                <a:ea typeface="Alice" pitchFamily="34" charset="-122"/>
                <a:cs typeface="Alice" pitchFamily="34" charset="-120"/>
              </a:rPr>
              <a:t>E. coli</a:t>
            </a:r>
            <a:endParaRPr lang="en-US" sz="2100" dirty="0"/>
          </a:p>
        </p:txBody>
      </p:sp>
      <p:sp>
        <p:nvSpPr>
          <p:cNvPr id="5" name="Text 2"/>
          <p:cNvSpPr/>
          <p:nvPr/>
        </p:nvSpPr>
        <p:spPr>
          <a:xfrm>
            <a:off x="6280190" y="2086689"/>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Material &amp; Methods</a:t>
            </a:r>
            <a:endParaRPr lang="en-US" sz="1750" dirty="0"/>
          </a:p>
        </p:txBody>
      </p:sp>
      <p:sp>
        <p:nvSpPr>
          <p:cNvPr id="6" name="Text 3"/>
          <p:cNvSpPr/>
          <p:nvPr/>
        </p:nvSpPr>
        <p:spPr>
          <a:xfrm>
            <a:off x="6280190" y="2544247"/>
            <a:ext cx="35603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Organism</a:t>
            </a:r>
            <a:r>
              <a:rPr lang="en-US" sz="1400" dirty="0">
                <a:solidFill>
                  <a:srgbClr val="2C2821"/>
                </a:solidFill>
                <a:latin typeface="Lora" pitchFamily="34" charset="0"/>
                <a:ea typeface="Lora" pitchFamily="34" charset="-122"/>
                <a:cs typeface="Lora" pitchFamily="34" charset="-120"/>
              </a:rPr>
              <a:t>: Wild-type </a:t>
            </a:r>
            <a:r>
              <a:rPr lang="en-US" sz="1400" i="1" dirty="0">
                <a:solidFill>
                  <a:srgbClr val="2C2821"/>
                </a:solidFill>
                <a:latin typeface="Lora" pitchFamily="34" charset="0"/>
                <a:ea typeface="Lora" pitchFamily="34" charset="-122"/>
                <a:cs typeface="Lora" pitchFamily="34" charset="-120"/>
              </a:rPr>
              <a:t>Escherichia coli</a:t>
            </a:r>
            <a:r>
              <a:rPr lang="en-US" sz="1400" dirty="0">
                <a:solidFill>
                  <a:srgbClr val="2C2821"/>
                </a:solidFill>
                <a:latin typeface="Lora" pitchFamily="34" charset="0"/>
                <a:ea typeface="Lora" pitchFamily="34" charset="-122"/>
                <a:cs typeface="Lora" pitchFamily="34" charset="-120"/>
              </a:rPr>
              <a:t> as representative Gram-negative pathogen</a:t>
            </a:r>
            <a:endParaRPr lang="en-US" sz="1400" dirty="0"/>
          </a:p>
        </p:txBody>
      </p:sp>
      <p:sp>
        <p:nvSpPr>
          <p:cNvPr id="7" name="Text 4"/>
          <p:cNvSpPr/>
          <p:nvPr/>
        </p:nvSpPr>
        <p:spPr>
          <a:xfrm>
            <a:off x="6280190" y="3464004"/>
            <a:ext cx="3560326"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Growth conditions</a:t>
            </a:r>
            <a:r>
              <a:rPr lang="en-US" sz="1400" dirty="0">
                <a:solidFill>
                  <a:srgbClr val="2C2821"/>
                </a:solidFill>
                <a:latin typeface="Lora" pitchFamily="34" charset="0"/>
                <a:ea typeface="Lora" pitchFamily="34" charset="-122"/>
                <a:cs typeface="Lora" pitchFamily="34" charset="-120"/>
              </a:rPr>
              <a:t>: Nutrient agar, 37°C, 18-24 hours to exponential phase</a:t>
            </a:r>
            <a:endParaRPr lang="en-US" sz="1400" dirty="0"/>
          </a:p>
        </p:txBody>
      </p:sp>
      <p:sp>
        <p:nvSpPr>
          <p:cNvPr id="8" name="Text 5"/>
          <p:cNvSpPr/>
          <p:nvPr/>
        </p:nvSpPr>
        <p:spPr>
          <a:xfrm>
            <a:off x="6280190" y="4098012"/>
            <a:ext cx="35603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Working suspension</a:t>
            </a:r>
            <a:r>
              <a:rPr lang="en-US" sz="1400" dirty="0">
                <a:solidFill>
                  <a:srgbClr val="2C2821"/>
                </a:solidFill>
                <a:latin typeface="Lora" pitchFamily="34" charset="0"/>
                <a:ea typeface="Lora" pitchFamily="34" charset="-122"/>
                <a:cs typeface="Lora" pitchFamily="34" charset="-120"/>
              </a:rPr>
              <a:t>: ~10,000-fold dilution in phosphate buffered saline (PBS)</a:t>
            </a:r>
            <a:endParaRPr lang="en-US" sz="1400" dirty="0"/>
          </a:p>
        </p:txBody>
      </p:sp>
      <p:sp>
        <p:nvSpPr>
          <p:cNvPr id="9" name="Text 6"/>
          <p:cNvSpPr/>
          <p:nvPr/>
        </p:nvSpPr>
        <p:spPr>
          <a:xfrm>
            <a:off x="6280190" y="5017770"/>
            <a:ext cx="3560326"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Porphyrin</a:t>
            </a:r>
            <a:r>
              <a:rPr lang="en-US" sz="1400" dirty="0">
                <a:solidFill>
                  <a:srgbClr val="2C2821"/>
                </a:solidFill>
                <a:latin typeface="Lora" pitchFamily="34" charset="0"/>
                <a:ea typeface="Lora" pitchFamily="34" charset="-122"/>
                <a:cs typeface="Lora" pitchFamily="34" charset="-120"/>
              </a:rPr>
              <a:t>: meso-tetra(4-N-allylpyridyl)porphyrin (TAlPyP4)</a:t>
            </a:r>
            <a:endParaRPr lang="en-US" sz="1400" dirty="0"/>
          </a:p>
        </p:txBody>
      </p:sp>
      <p:sp>
        <p:nvSpPr>
          <p:cNvPr id="10" name="Text 7"/>
          <p:cNvSpPr/>
          <p:nvPr/>
        </p:nvSpPr>
        <p:spPr>
          <a:xfrm>
            <a:off x="6280190" y="5651778"/>
            <a:ext cx="3560326"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Concentration ratio</a:t>
            </a:r>
            <a:r>
              <a:rPr lang="en-US" sz="1400" dirty="0">
                <a:solidFill>
                  <a:srgbClr val="2C2821"/>
                </a:solidFill>
                <a:latin typeface="Lora" pitchFamily="34" charset="0"/>
                <a:ea typeface="Lora" pitchFamily="34" charset="-122"/>
                <a:cs typeface="Lora" pitchFamily="34" charset="-120"/>
              </a:rPr>
              <a:t>: 500:1 (porphyrin:bacteria molar ratio)</a:t>
            </a:r>
            <a:endParaRPr lang="en-US" sz="1400" dirty="0"/>
          </a:p>
        </p:txBody>
      </p:sp>
      <p:sp>
        <p:nvSpPr>
          <p:cNvPr id="11" name="Text 8"/>
          <p:cNvSpPr/>
          <p:nvPr/>
        </p:nvSpPr>
        <p:spPr>
          <a:xfrm>
            <a:off x="6280190" y="6285786"/>
            <a:ext cx="3560326"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Light source</a:t>
            </a:r>
            <a:r>
              <a:rPr lang="en-US" sz="1400" dirty="0">
                <a:solidFill>
                  <a:srgbClr val="2C2821"/>
                </a:solidFill>
                <a:latin typeface="Lora" pitchFamily="34" charset="0"/>
                <a:ea typeface="Lora" pitchFamily="34" charset="-122"/>
                <a:cs typeface="Lora" pitchFamily="34" charset="-120"/>
              </a:rPr>
              <a:t>: Blue light at 460 nm matching Soret band absorption</a:t>
            </a:r>
            <a:endParaRPr lang="en-US" sz="1400" dirty="0"/>
          </a:p>
        </p:txBody>
      </p:sp>
      <p:sp>
        <p:nvSpPr>
          <p:cNvPr id="12" name="Text 9"/>
          <p:cNvSpPr/>
          <p:nvPr/>
        </p:nvSpPr>
        <p:spPr>
          <a:xfrm>
            <a:off x="6280190" y="6919793"/>
            <a:ext cx="3560326"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2C2821"/>
                </a:solidFill>
                <a:latin typeface="Lora" pitchFamily="34" charset="0"/>
                <a:ea typeface="Lora" pitchFamily="34" charset="-122"/>
                <a:cs typeface="Lora" pitchFamily="34" charset="-120"/>
              </a:rPr>
              <a:t>Irradiation time</a:t>
            </a:r>
            <a:r>
              <a:rPr lang="en-US" sz="1400" dirty="0">
                <a:solidFill>
                  <a:srgbClr val="2C2821"/>
                </a:solidFill>
                <a:latin typeface="Lora" pitchFamily="34" charset="0"/>
                <a:ea typeface="Lora" pitchFamily="34" charset="-122"/>
                <a:cs typeface="Lora" pitchFamily="34" charset="-120"/>
              </a:rPr>
              <a:t>: 30 minutes with intensity monitoring</a:t>
            </a:r>
            <a:endParaRPr lang="en-US" sz="1400" dirty="0"/>
          </a:p>
        </p:txBody>
      </p:sp>
      <p:sp>
        <p:nvSpPr>
          <p:cNvPr id="13" name="Text 10"/>
          <p:cNvSpPr/>
          <p:nvPr/>
        </p:nvSpPr>
        <p:spPr>
          <a:xfrm>
            <a:off x="10283904" y="2086689"/>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Experimental Groups</a:t>
            </a:r>
            <a:endParaRPr lang="en-US" sz="1750" dirty="0"/>
          </a:p>
        </p:txBody>
      </p:sp>
      <p:sp>
        <p:nvSpPr>
          <p:cNvPr id="14" name="Text 11"/>
          <p:cNvSpPr/>
          <p:nvPr/>
        </p:nvSpPr>
        <p:spPr>
          <a:xfrm>
            <a:off x="10283904" y="2544247"/>
            <a:ext cx="3560326" cy="857250"/>
          </a:xfrm>
          <a:prstGeom prst="rect">
            <a:avLst/>
          </a:prstGeom>
          <a:noFill/>
          <a:ln/>
        </p:spPr>
        <p:txBody>
          <a:bodyPr wrap="square" lIns="0" tIns="0" rIns="0" bIns="0" rtlCol="0" anchor="t"/>
          <a:lstStyle/>
          <a:p>
            <a:pPr marL="342900" indent="-342900" algn="l">
              <a:lnSpc>
                <a:spcPts val="2250"/>
              </a:lnSpc>
              <a:buSzPct val="100000"/>
              <a:buFont typeface="+mj-lt"/>
              <a:buAutoNum type="arabicPeriod"/>
            </a:pPr>
            <a:r>
              <a:rPr lang="en-US" sz="1400" b="1" dirty="0">
                <a:solidFill>
                  <a:srgbClr val="2C2821"/>
                </a:solidFill>
                <a:latin typeface="Lora" pitchFamily="34" charset="0"/>
                <a:ea typeface="Lora" pitchFamily="34" charset="-122"/>
                <a:cs typeface="Lora" pitchFamily="34" charset="-120"/>
              </a:rPr>
              <a:t>Control</a:t>
            </a:r>
            <a:r>
              <a:rPr lang="en-US" sz="1400" dirty="0">
                <a:solidFill>
                  <a:srgbClr val="2C2821"/>
                </a:solidFill>
                <a:latin typeface="Lora" pitchFamily="34" charset="0"/>
                <a:ea typeface="Lora" pitchFamily="34" charset="-122"/>
                <a:cs typeface="Lora" pitchFamily="34" charset="-120"/>
              </a:rPr>
              <a:t>: Bacterial suspension without porphyrin treatment, establishing baseline viability</a:t>
            </a:r>
            <a:endParaRPr lang="en-US" sz="1400" dirty="0"/>
          </a:p>
        </p:txBody>
      </p:sp>
      <p:sp>
        <p:nvSpPr>
          <p:cNvPr id="15" name="Text 12"/>
          <p:cNvSpPr/>
          <p:nvPr/>
        </p:nvSpPr>
        <p:spPr>
          <a:xfrm>
            <a:off x="10283904" y="3464004"/>
            <a:ext cx="3560326" cy="857250"/>
          </a:xfrm>
          <a:prstGeom prst="rect">
            <a:avLst/>
          </a:prstGeom>
          <a:noFill/>
          <a:ln/>
        </p:spPr>
        <p:txBody>
          <a:bodyPr wrap="square" lIns="0" tIns="0" rIns="0" bIns="0" rtlCol="0" anchor="t"/>
          <a:lstStyle/>
          <a:p>
            <a:pPr marL="342900" indent="-342900" algn="l">
              <a:lnSpc>
                <a:spcPts val="2250"/>
              </a:lnSpc>
              <a:buSzPct val="100000"/>
              <a:buFont typeface="+mj-lt"/>
              <a:buAutoNum type="arabicPeriod" startAt="2"/>
            </a:pPr>
            <a:r>
              <a:rPr lang="en-US" sz="1400" b="1" dirty="0">
                <a:solidFill>
                  <a:srgbClr val="2C2821"/>
                </a:solidFill>
                <a:latin typeface="Lora" pitchFamily="34" charset="0"/>
                <a:ea typeface="Lora" pitchFamily="34" charset="-122"/>
                <a:cs typeface="Lora" pitchFamily="34" charset="-120"/>
              </a:rPr>
              <a:t>Dark cytotoxicity</a:t>
            </a:r>
            <a:r>
              <a:rPr lang="en-US" sz="1400" dirty="0">
                <a:solidFill>
                  <a:srgbClr val="2C2821"/>
                </a:solidFill>
                <a:latin typeface="Lora" pitchFamily="34" charset="0"/>
                <a:ea typeface="Lora" pitchFamily="34" charset="-122"/>
                <a:cs typeface="Lora" pitchFamily="34" charset="-120"/>
              </a:rPr>
              <a:t>: Porphyrin added with no light exposure, testing intrinsic antimicrobial activity</a:t>
            </a:r>
            <a:endParaRPr lang="en-US" sz="1400" dirty="0"/>
          </a:p>
        </p:txBody>
      </p:sp>
      <p:sp>
        <p:nvSpPr>
          <p:cNvPr id="16" name="Text 13"/>
          <p:cNvSpPr/>
          <p:nvPr/>
        </p:nvSpPr>
        <p:spPr>
          <a:xfrm>
            <a:off x="10283904" y="4383762"/>
            <a:ext cx="3560326" cy="857250"/>
          </a:xfrm>
          <a:prstGeom prst="rect">
            <a:avLst/>
          </a:prstGeom>
          <a:noFill/>
          <a:ln/>
        </p:spPr>
        <p:txBody>
          <a:bodyPr wrap="square" lIns="0" tIns="0" rIns="0" bIns="0" rtlCol="0" anchor="t"/>
          <a:lstStyle/>
          <a:p>
            <a:pPr marL="342900" indent="-342900" algn="l">
              <a:lnSpc>
                <a:spcPts val="2250"/>
              </a:lnSpc>
              <a:buSzPct val="100000"/>
              <a:buFont typeface="+mj-lt"/>
              <a:buAutoNum type="arabicPeriod" startAt="3"/>
            </a:pPr>
            <a:r>
              <a:rPr lang="en-US" sz="1400" b="1" dirty="0">
                <a:solidFill>
                  <a:srgbClr val="2C2821"/>
                </a:solidFill>
                <a:latin typeface="Lora" pitchFamily="34" charset="0"/>
                <a:ea typeface="Lora" pitchFamily="34" charset="-122"/>
                <a:cs typeface="Lora" pitchFamily="34" charset="-120"/>
              </a:rPr>
              <a:t>Photodynamic treatment</a:t>
            </a:r>
            <a:r>
              <a:rPr lang="en-US" sz="1400" dirty="0">
                <a:solidFill>
                  <a:srgbClr val="2C2821"/>
                </a:solidFill>
                <a:latin typeface="Lora" pitchFamily="34" charset="0"/>
                <a:ea typeface="Lora" pitchFamily="34" charset="-122"/>
                <a:cs typeface="Lora" pitchFamily="34" charset="-120"/>
              </a:rPr>
              <a:t>: Porphyrin plus blue light irradiation, evaluating photosensitised killing</a:t>
            </a:r>
            <a:endParaRPr lang="en-US" sz="1400" dirty="0"/>
          </a:p>
        </p:txBody>
      </p:sp>
      <p:sp>
        <p:nvSpPr>
          <p:cNvPr id="17" name="Text 14"/>
          <p:cNvSpPr/>
          <p:nvPr/>
        </p:nvSpPr>
        <p:spPr>
          <a:xfrm>
            <a:off x="10283904" y="5401747"/>
            <a:ext cx="3560326" cy="857250"/>
          </a:xfrm>
          <a:prstGeom prst="rect">
            <a:avLst/>
          </a:prstGeom>
          <a:noFill/>
          <a:ln/>
        </p:spPr>
        <p:txBody>
          <a:bodyPr wrap="square" lIns="0" tIns="0" rIns="0" bIns="0" rtlCol="0" anchor="t"/>
          <a:lstStyle/>
          <a:p>
            <a:pPr marL="0" indent="0" algn="l">
              <a:lnSpc>
                <a:spcPts val="2250"/>
              </a:lnSpc>
              <a:buNone/>
            </a:pPr>
            <a:r>
              <a:rPr lang="en-US" sz="1400" dirty="0">
                <a:solidFill>
                  <a:srgbClr val="2C2821"/>
                </a:solidFill>
                <a:latin typeface="Lora" pitchFamily="34" charset="0"/>
                <a:ea typeface="Lora" pitchFamily="34" charset="-122"/>
                <a:cs typeface="Lora" pitchFamily="34" charset="-120"/>
              </a:rPr>
              <a:t>Colony forming units (CFU) counted after 24-hour incubation on nutrient agar to quantify viable bacteria.</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91026"/>
            <a:ext cx="7003852" cy="434102"/>
          </a:xfrm>
          <a:prstGeom prst="rect">
            <a:avLst/>
          </a:prstGeom>
          <a:noFill/>
          <a:ln/>
        </p:spPr>
        <p:txBody>
          <a:bodyPr wrap="none" lIns="0" tIns="0" rIns="0" bIns="0" rtlCol="0" anchor="t"/>
          <a:lstStyle/>
          <a:p>
            <a:pPr marL="0" indent="0" algn="l">
              <a:lnSpc>
                <a:spcPts val="3400"/>
              </a:lnSpc>
              <a:buNone/>
            </a:pPr>
            <a:r>
              <a:rPr lang="en-US" sz="2700" dirty="0">
                <a:solidFill>
                  <a:srgbClr val="233E32"/>
                </a:solidFill>
                <a:latin typeface="Alice" pitchFamily="34" charset="0"/>
                <a:ea typeface="Alice" pitchFamily="34" charset="-122"/>
                <a:cs typeface="Alice" pitchFamily="34" charset="-120"/>
              </a:rPr>
              <a:t>Photodynamic Results: TAlPyP4 Performance</a:t>
            </a:r>
            <a:endParaRPr lang="en-US" sz="2700" dirty="0"/>
          </a:p>
        </p:txBody>
      </p:sp>
      <p:sp>
        <p:nvSpPr>
          <p:cNvPr id="3" name="Text 1"/>
          <p:cNvSpPr/>
          <p:nvPr/>
        </p:nvSpPr>
        <p:spPr>
          <a:xfrm>
            <a:off x="793790" y="1372314"/>
            <a:ext cx="6434614" cy="458391"/>
          </a:xfrm>
          <a:prstGeom prst="rect">
            <a:avLst/>
          </a:prstGeom>
          <a:noFill/>
          <a:ln/>
        </p:spPr>
        <p:txBody>
          <a:bodyPr wrap="none" lIns="0" tIns="0" rIns="0" bIns="0" rtlCol="0" anchor="t"/>
          <a:lstStyle/>
          <a:p>
            <a:pPr marL="0" indent="0" algn="ctr">
              <a:lnSpc>
                <a:spcPts val="3600"/>
              </a:lnSpc>
              <a:buNone/>
            </a:pPr>
            <a:r>
              <a:rPr lang="en-US" sz="3600" dirty="0">
                <a:solidFill>
                  <a:srgbClr val="2C2821"/>
                </a:solidFill>
                <a:latin typeface="Alice" pitchFamily="34" charset="0"/>
                <a:ea typeface="Alice" pitchFamily="34" charset="-122"/>
                <a:cs typeface="Alice" pitchFamily="34" charset="-120"/>
              </a:rPr>
              <a:t>60%</a:t>
            </a:r>
            <a:endParaRPr lang="en-US" sz="3600" dirty="0"/>
          </a:p>
        </p:txBody>
      </p:sp>
      <p:sp>
        <p:nvSpPr>
          <p:cNvPr id="4" name="Text 2"/>
          <p:cNvSpPr/>
          <p:nvPr/>
        </p:nvSpPr>
        <p:spPr>
          <a:xfrm>
            <a:off x="3142774" y="2004298"/>
            <a:ext cx="1736646" cy="217051"/>
          </a:xfrm>
          <a:prstGeom prst="rect">
            <a:avLst/>
          </a:prstGeom>
          <a:noFill/>
          <a:ln/>
        </p:spPr>
        <p:txBody>
          <a:bodyPr wrap="none" lIns="0" tIns="0" rIns="0" bIns="0" rtlCol="0" anchor="t"/>
          <a:lstStyle/>
          <a:p>
            <a:pPr marL="0" indent="0" algn="ctr">
              <a:lnSpc>
                <a:spcPts val="1700"/>
              </a:lnSpc>
              <a:buNone/>
            </a:pPr>
            <a:r>
              <a:rPr lang="en-US" sz="1350" dirty="0">
                <a:solidFill>
                  <a:srgbClr val="2C2821"/>
                </a:solidFill>
                <a:latin typeface="Alice" pitchFamily="34" charset="0"/>
                <a:ea typeface="Alice" pitchFamily="34" charset="-122"/>
                <a:cs typeface="Alice" pitchFamily="34" charset="-120"/>
              </a:rPr>
              <a:t>Dark Cytotoxicity</a:t>
            </a:r>
            <a:endParaRPr lang="en-US" sz="1350" dirty="0"/>
          </a:p>
        </p:txBody>
      </p:sp>
      <p:sp>
        <p:nvSpPr>
          <p:cNvPr id="5" name="Text 3"/>
          <p:cNvSpPr/>
          <p:nvPr/>
        </p:nvSpPr>
        <p:spPr>
          <a:xfrm>
            <a:off x="793790" y="2304693"/>
            <a:ext cx="6434614" cy="222290"/>
          </a:xfrm>
          <a:prstGeom prst="rect">
            <a:avLst/>
          </a:prstGeom>
          <a:noFill/>
          <a:ln/>
        </p:spPr>
        <p:txBody>
          <a:bodyPr wrap="none" lIns="0" tIns="0" rIns="0" bIns="0" rtlCol="0" anchor="t"/>
          <a:lstStyle/>
          <a:p>
            <a:pPr marL="0" indent="0" algn="ctr">
              <a:lnSpc>
                <a:spcPts val="1750"/>
              </a:lnSpc>
              <a:buNone/>
            </a:pPr>
            <a:r>
              <a:rPr lang="en-US" sz="1050" dirty="0">
                <a:solidFill>
                  <a:srgbClr val="2C2821"/>
                </a:solidFill>
                <a:latin typeface="Lora" pitchFamily="34" charset="0"/>
                <a:ea typeface="Lora" pitchFamily="34" charset="-122"/>
                <a:cs typeface="Lora" pitchFamily="34" charset="-120"/>
              </a:rPr>
              <a:t>Bacterial inactivation without light activation, demonstrating intrinsic antimicrobial activity</a:t>
            </a:r>
            <a:endParaRPr lang="en-US" sz="1050" dirty="0"/>
          </a:p>
        </p:txBody>
      </p:sp>
      <p:sp>
        <p:nvSpPr>
          <p:cNvPr id="6" name="Text 4"/>
          <p:cNvSpPr/>
          <p:nvPr/>
        </p:nvSpPr>
        <p:spPr>
          <a:xfrm>
            <a:off x="7401997" y="1372314"/>
            <a:ext cx="6434614" cy="458391"/>
          </a:xfrm>
          <a:prstGeom prst="rect">
            <a:avLst/>
          </a:prstGeom>
          <a:noFill/>
          <a:ln/>
        </p:spPr>
        <p:txBody>
          <a:bodyPr wrap="none" lIns="0" tIns="0" rIns="0" bIns="0" rtlCol="0" anchor="t"/>
          <a:lstStyle/>
          <a:p>
            <a:pPr marL="0" indent="0" algn="ctr">
              <a:lnSpc>
                <a:spcPts val="3600"/>
              </a:lnSpc>
              <a:buNone/>
            </a:pPr>
            <a:r>
              <a:rPr lang="en-US" sz="3600" dirty="0">
                <a:solidFill>
                  <a:srgbClr val="2C2821"/>
                </a:solidFill>
                <a:latin typeface="Alice" pitchFamily="34" charset="0"/>
                <a:ea typeface="Alice" pitchFamily="34" charset="-122"/>
                <a:cs typeface="Alice" pitchFamily="34" charset="-120"/>
              </a:rPr>
              <a:t>&gt;99%</a:t>
            </a:r>
            <a:endParaRPr lang="en-US" sz="3600" dirty="0"/>
          </a:p>
        </p:txBody>
      </p:sp>
      <p:sp>
        <p:nvSpPr>
          <p:cNvPr id="7" name="Text 5"/>
          <p:cNvSpPr/>
          <p:nvPr/>
        </p:nvSpPr>
        <p:spPr>
          <a:xfrm>
            <a:off x="9725025" y="2004298"/>
            <a:ext cx="1788438" cy="217051"/>
          </a:xfrm>
          <a:prstGeom prst="rect">
            <a:avLst/>
          </a:prstGeom>
          <a:noFill/>
          <a:ln/>
        </p:spPr>
        <p:txBody>
          <a:bodyPr wrap="none" lIns="0" tIns="0" rIns="0" bIns="0" rtlCol="0" anchor="t"/>
          <a:lstStyle/>
          <a:p>
            <a:pPr marL="0" indent="0" algn="ctr">
              <a:lnSpc>
                <a:spcPts val="1700"/>
              </a:lnSpc>
              <a:buNone/>
            </a:pPr>
            <a:r>
              <a:rPr lang="en-US" sz="1350" dirty="0">
                <a:solidFill>
                  <a:srgbClr val="2C2821"/>
                </a:solidFill>
                <a:latin typeface="Alice" pitchFamily="34" charset="0"/>
                <a:ea typeface="Alice" pitchFamily="34" charset="-122"/>
                <a:cs typeface="Alice" pitchFamily="34" charset="-120"/>
              </a:rPr>
              <a:t>Photodynamic Activity</a:t>
            </a:r>
            <a:endParaRPr lang="en-US" sz="1350" dirty="0"/>
          </a:p>
        </p:txBody>
      </p:sp>
      <p:sp>
        <p:nvSpPr>
          <p:cNvPr id="8" name="Text 6"/>
          <p:cNvSpPr/>
          <p:nvPr/>
        </p:nvSpPr>
        <p:spPr>
          <a:xfrm>
            <a:off x="7401997" y="2304693"/>
            <a:ext cx="6434614" cy="222290"/>
          </a:xfrm>
          <a:prstGeom prst="rect">
            <a:avLst/>
          </a:prstGeom>
          <a:noFill/>
          <a:ln/>
        </p:spPr>
        <p:txBody>
          <a:bodyPr wrap="none" lIns="0" tIns="0" rIns="0" bIns="0" rtlCol="0" anchor="t"/>
          <a:lstStyle/>
          <a:p>
            <a:pPr marL="0" indent="0" algn="ctr">
              <a:lnSpc>
                <a:spcPts val="1750"/>
              </a:lnSpc>
              <a:buNone/>
            </a:pPr>
            <a:r>
              <a:rPr lang="en-US" sz="1050" dirty="0">
                <a:solidFill>
                  <a:srgbClr val="2C2821"/>
                </a:solidFill>
                <a:latin typeface="Lora" pitchFamily="34" charset="0"/>
                <a:ea typeface="Lora" pitchFamily="34" charset="-122"/>
                <a:cs typeface="Lora" pitchFamily="34" charset="-120"/>
              </a:rPr>
              <a:t>Bacterial inactivation with 460 nm light exposure for 30 minutes</a:t>
            </a:r>
            <a:endParaRPr lang="en-US" sz="1050" dirty="0"/>
          </a:p>
        </p:txBody>
      </p:sp>
      <p:sp>
        <p:nvSpPr>
          <p:cNvPr id="9" name="Text 7"/>
          <p:cNvSpPr/>
          <p:nvPr/>
        </p:nvSpPr>
        <p:spPr>
          <a:xfrm>
            <a:off x="793790" y="2735342"/>
            <a:ext cx="2083951" cy="260390"/>
          </a:xfrm>
          <a:prstGeom prst="rect">
            <a:avLst/>
          </a:prstGeom>
          <a:noFill/>
          <a:ln/>
        </p:spPr>
        <p:txBody>
          <a:bodyPr wrap="none" lIns="0" tIns="0" rIns="0" bIns="0" rtlCol="0" anchor="t"/>
          <a:lstStyle/>
          <a:p>
            <a:pPr marL="0" indent="0" algn="l">
              <a:lnSpc>
                <a:spcPts val="2050"/>
              </a:lnSpc>
              <a:buNone/>
            </a:pPr>
            <a:r>
              <a:rPr lang="en-US" sz="1600" dirty="0">
                <a:solidFill>
                  <a:srgbClr val="233E32"/>
                </a:solidFill>
                <a:latin typeface="Alice" pitchFamily="34" charset="0"/>
                <a:ea typeface="Alice" pitchFamily="34" charset="-122"/>
                <a:cs typeface="Alice" pitchFamily="34" charset="-120"/>
              </a:rPr>
              <a:t>Key Findings</a:t>
            </a:r>
            <a:endParaRPr lang="en-US" sz="1600" dirty="0"/>
          </a:p>
        </p:txBody>
      </p:sp>
      <p:sp>
        <p:nvSpPr>
          <p:cNvPr id="10" name="Text 8"/>
          <p:cNvSpPr/>
          <p:nvPr/>
        </p:nvSpPr>
        <p:spPr>
          <a:xfrm>
            <a:off x="793790" y="3204091"/>
            <a:ext cx="13042821" cy="444579"/>
          </a:xfrm>
          <a:prstGeom prst="rect">
            <a:avLst/>
          </a:prstGeom>
          <a:noFill/>
          <a:ln/>
        </p:spPr>
        <p:txBody>
          <a:bodyPr wrap="squar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The substantial dark cytotoxicity (~60% bacterial inactivation) indicates that cationic charges on the porphyrin periphery disrupt bacterial membrane integrity even without photoactivation. This electrostatic interaction destabilises the lipopolysaccharide layer in Gram-negative bacteria, causing increased membrane permeability and cell death.</a:t>
            </a:r>
            <a:endParaRPr lang="en-US" sz="1050" dirty="0"/>
          </a:p>
        </p:txBody>
      </p:sp>
      <p:sp>
        <p:nvSpPr>
          <p:cNvPr id="11" name="Text 9"/>
          <p:cNvSpPr/>
          <p:nvPr/>
        </p:nvSpPr>
        <p:spPr>
          <a:xfrm>
            <a:off x="793790" y="3804880"/>
            <a:ext cx="13042821" cy="444579"/>
          </a:xfrm>
          <a:prstGeom prst="rect">
            <a:avLst/>
          </a:prstGeom>
          <a:noFill/>
          <a:ln/>
        </p:spPr>
        <p:txBody>
          <a:bodyPr wrap="squar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Upon light activation at 460 nm, TAlPyP4 demonstrates superior photosensitiser performance with &gt;99% bacterial inactivation. Light absorption at the Soret band triggers intersystem crossing to the triplet state, which then transfers energy to molecular oxygen generating reactive oxygen species.</a:t>
            </a:r>
            <a:endParaRPr lang="en-US" sz="1050" dirty="0"/>
          </a:p>
        </p:txBody>
      </p:sp>
      <p:sp>
        <p:nvSpPr>
          <p:cNvPr id="12" name="Text 10"/>
          <p:cNvSpPr/>
          <p:nvPr/>
        </p:nvSpPr>
        <p:spPr>
          <a:xfrm>
            <a:off x="793790" y="4457819"/>
            <a:ext cx="2083951" cy="260390"/>
          </a:xfrm>
          <a:prstGeom prst="rect">
            <a:avLst/>
          </a:prstGeom>
          <a:noFill/>
          <a:ln/>
        </p:spPr>
        <p:txBody>
          <a:bodyPr wrap="none" lIns="0" tIns="0" rIns="0" bIns="0" rtlCol="0" anchor="t"/>
          <a:lstStyle/>
          <a:p>
            <a:pPr marL="0" indent="0" algn="l">
              <a:lnSpc>
                <a:spcPts val="2050"/>
              </a:lnSpc>
              <a:buNone/>
            </a:pPr>
            <a:r>
              <a:rPr lang="en-US" sz="1600" dirty="0">
                <a:solidFill>
                  <a:srgbClr val="233E32"/>
                </a:solidFill>
                <a:latin typeface="Alice" pitchFamily="34" charset="0"/>
                <a:ea typeface="Alice" pitchFamily="34" charset="-122"/>
                <a:cs typeface="Alice" pitchFamily="34" charset="-120"/>
              </a:rPr>
              <a:t>Mechanism of Action</a:t>
            </a:r>
            <a:endParaRPr lang="en-US" sz="1600" dirty="0"/>
          </a:p>
        </p:txBody>
      </p:sp>
      <p:pic>
        <p:nvPicPr>
          <p:cNvPr id="13" name="Image 0" descr="preencoded.png"/>
          <p:cNvPicPr>
            <a:picLocks noChangeAspect="1"/>
          </p:cNvPicPr>
          <p:nvPr/>
        </p:nvPicPr>
        <p:blipFill>
          <a:blip r:embed="rId3"/>
          <a:stretch>
            <a:fillRect/>
          </a:stretch>
        </p:blipFill>
        <p:spPr>
          <a:xfrm>
            <a:off x="793790" y="4926568"/>
            <a:ext cx="6521410" cy="555665"/>
          </a:xfrm>
          <a:prstGeom prst="rect">
            <a:avLst/>
          </a:prstGeom>
        </p:spPr>
      </p:pic>
      <p:sp>
        <p:nvSpPr>
          <p:cNvPr id="14" name="Text 11"/>
          <p:cNvSpPr/>
          <p:nvPr/>
        </p:nvSpPr>
        <p:spPr>
          <a:xfrm>
            <a:off x="932617" y="5621060"/>
            <a:ext cx="1736646" cy="217051"/>
          </a:xfrm>
          <a:prstGeom prst="rect">
            <a:avLst/>
          </a:prstGeom>
          <a:noFill/>
          <a:ln/>
        </p:spPr>
        <p:txBody>
          <a:bodyPr wrap="none" lIns="0" tIns="0" rIns="0" bIns="0" rtlCol="0" anchor="t"/>
          <a:lstStyle/>
          <a:p>
            <a:pPr marL="0" indent="0" algn="l">
              <a:lnSpc>
                <a:spcPts val="1700"/>
              </a:lnSpc>
              <a:buNone/>
            </a:pPr>
            <a:r>
              <a:rPr lang="en-US" sz="1350" dirty="0">
                <a:solidFill>
                  <a:srgbClr val="2C2821"/>
                </a:solidFill>
                <a:latin typeface="Alice" pitchFamily="34" charset="0"/>
                <a:ea typeface="Alice" pitchFamily="34" charset="-122"/>
                <a:cs typeface="Alice" pitchFamily="34" charset="-120"/>
              </a:rPr>
              <a:t>Light Absorption</a:t>
            </a:r>
            <a:endParaRPr lang="en-US" sz="1350" dirty="0"/>
          </a:p>
        </p:txBody>
      </p:sp>
      <p:sp>
        <p:nvSpPr>
          <p:cNvPr id="15" name="Text 12"/>
          <p:cNvSpPr/>
          <p:nvPr/>
        </p:nvSpPr>
        <p:spPr>
          <a:xfrm>
            <a:off x="932617" y="5921454"/>
            <a:ext cx="6243757" cy="222290"/>
          </a:xfrm>
          <a:prstGeom prst="rect">
            <a:avLst/>
          </a:prstGeom>
          <a:noFill/>
          <a:ln/>
        </p:spPr>
        <p:txBody>
          <a:bodyPr wrap="non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460 nm excitation at Soret band maximum</a:t>
            </a:r>
            <a:endParaRPr lang="en-US" sz="1050" dirty="0"/>
          </a:p>
        </p:txBody>
      </p:sp>
      <p:pic>
        <p:nvPicPr>
          <p:cNvPr id="16" name="Image 1" descr="preencoded.png"/>
          <p:cNvPicPr>
            <a:picLocks noChangeAspect="1"/>
          </p:cNvPicPr>
          <p:nvPr/>
        </p:nvPicPr>
        <p:blipFill>
          <a:blip r:embed="rId4"/>
          <a:stretch>
            <a:fillRect/>
          </a:stretch>
        </p:blipFill>
        <p:spPr>
          <a:xfrm>
            <a:off x="7315200" y="4926568"/>
            <a:ext cx="6521410" cy="555665"/>
          </a:xfrm>
          <a:prstGeom prst="rect">
            <a:avLst/>
          </a:prstGeom>
        </p:spPr>
      </p:pic>
      <p:sp>
        <p:nvSpPr>
          <p:cNvPr id="17" name="Text 13"/>
          <p:cNvSpPr/>
          <p:nvPr/>
        </p:nvSpPr>
        <p:spPr>
          <a:xfrm>
            <a:off x="7454027" y="5621060"/>
            <a:ext cx="1736646" cy="217051"/>
          </a:xfrm>
          <a:prstGeom prst="rect">
            <a:avLst/>
          </a:prstGeom>
          <a:noFill/>
          <a:ln/>
        </p:spPr>
        <p:txBody>
          <a:bodyPr wrap="none" lIns="0" tIns="0" rIns="0" bIns="0" rtlCol="0" anchor="t"/>
          <a:lstStyle/>
          <a:p>
            <a:pPr marL="0" indent="0" algn="l">
              <a:lnSpc>
                <a:spcPts val="1700"/>
              </a:lnSpc>
              <a:buNone/>
            </a:pPr>
            <a:r>
              <a:rPr lang="en-US" sz="1350" dirty="0">
                <a:solidFill>
                  <a:srgbClr val="2C2821"/>
                </a:solidFill>
                <a:latin typeface="Alice" pitchFamily="34" charset="0"/>
                <a:ea typeface="Alice" pitchFamily="34" charset="-122"/>
                <a:cs typeface="Alice" pitchFamily="34" charset="-120"/>
              </a:rPr>
              <a:t>Triplet Formation</a:t>
            </a:r>
            <a:endParaRPr lang="en-US" sz="1350" dirty="0"/>
          </a:p>
        </p:txBody>
      </p:sp>
      <p:sp>
        <p:nvSpPr>
          <p:cNvPr id="18" name="Text 14"/>
          <p:cNvSpPr/>
          <p:nvPr/>
        </p:nvSpPr>
        <p:spPr>
          <a:xfrm>
            <a:off x="7454027" y="5921454"/>
            <a:ext cx="6243757" cy="222290"/>
          </a:xfrm>
          <a:prstGeom prst="rect">
            <a:avLst/>
          </a:prstGeom>
          <a:noFill/>
          <a:ln/>
        </p:spPr>
        <p:txBody>
          <a:bodyPr wrap="non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Intersystem crossing from excited singlet state</a:t>
            </a:r>
            <a:endParaRPr lang="en-US" sz="1050" dirty="0"/>
          </a:p>
        </p:txBody>
      </p:sp>
      <p:pic>
        <p:nvPicPr>
          <p:cNvPr id="19" name="Image 2" descr="preencoded.png"/>
          <p:cNvPicPr>
            <a:picLocks noChangeAspect="1"/>
          </p:cNvPicPr>
          <p:nvPr/>
        </p:nvPicPr>
        <p:blipFill>
          <a:blip r:embed="rId5"/>
          <a:stretch>
            <a:fillRect/>
          </a:stretch>
        </p:blipFill>
        <p:spPr>
          <a:xfrm>
            <a:off x="793790" y="6282571"/>
            <a:ext cx="6521410" cy="555665"/>
          </a:xfrm>
          <a:prstGeom prst="rect">
            <a:avLst/>
          </a:prstGeom>
        </p:spPr>
      </p:pic>
      <p:sp>
        <p:nvSpPr>
          <p:cNvPr id="20" name="Text 15"/>
          <p:cNvSpPr/>
          <p:nvPr/>
        </p:nvSpPr>
        <p:spPr>
          <a:xfrm>
            <a:off x="932617" y="6977063"/>
            <a:ext cx="1736646" cy="217051"/>
          </a:xfrm>
          <a:prstGeom prst="rect">
            <a:avLst/>
          </a:prstGeom>
          <a:noFill/>
          <a:ln/>
        </p:spPr>
        <p:txBody>
          <a:bodyPr wrap="none" lIns="0" tIns="0" rIns="0" bIns="0" rtlCol="0" anchor="t"/>
          <a:lstStyle/>
          <a:p>
            <a:pPr marL="0" indent="0" algn="l">
              <a:lnSpc>
                <a:spcPts val="1700"/>
              </a:lnSpc>
              <a:buNone/>
            </a:pPr>
            <a:r>
              <a:rPr lang="en-US" sz="1350" dirty="0">
                <a:solidFill>
                  <a:srgbClr val="2C2821"/>
                </a:solidFill>
                <a:latin typeface="Alice" pitchFamily="34" charset="0"/>
                <a:ea typeface="Alice" pitchFamily="34" charset="-122"/>
                <a:cs typeface="Alice" pitchFamily="34" charset="-120"/>
              </a:rPr>
              <a:t>ROS Generation</a:t>
            </a:r>
            <a:endParaRPr lang="en-US" sz="1350" dirty="0"/>
          </a:p>
        </p:txBody>
      </p:sp>
      <p:sp>
        <p:nvSpPr>
          <p:cNvPr id="21" name="Text 16"/>
          <p:cNvSpPr/>
          <p:nvPr/>
        </p:nvSpPr>
        <p:spPr>
          <a:xfrm>
            <a:off x="932617" y="7277457"/>
            <a:ext cx="6243757" cy="222290"/>
          </a:xfrm>
          <a:prstGeom prst="rect">
            <a:avLst/>
          </a:prstGeom>
          <a:noFill/>
          <a:ln/>
        </p:spPr>
        <p:txBody>
          <a:bodyPr wrap="non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Singlet oxygen, superoxide, hydroxyl radicals</a:t>
            </a:r>
            <a:endParaRPr lang="en-US" sz="1050" dirty="0"/>
          </a:p>
        </p:txBody>
      </p:sp>
      <p:pic>
        <p:nvPicPr>
          <p:cNvPr id="22" name="Image 3" descr="preencoded.png"/>
          <p:cNvPicPr>
            <a:picLocks noChangeAspect="1"/>
          </p:cNvPicPr>
          <p:nvPr/>
        </p:nvPicPr>
        <p:blipFill>
          <a:blip r:embed="rId6"/>
          <a:stretch>
            <a:fillRect/>
          </a:stretch>
        </p:blipFill>
        <p:spPr>
          <a:xfrm>
            <a:off x="7315200" y="6282571"/>
            <a:ext cx="6521410" cy="555665"/>
          </a:xfrm>
          <a:prstGeom prst="rect">
            <a:avLst/>
          </a:prstGeom>
        </p:spPr>
      </p:pic>
      <p:sp>
        <p:nvSpPr>
          <p:cNvPr id="23" name="Text 17"/>
          <p:cNvSpPr/>
          <p:nvPr/>
        </p:nvSpPr>
        <p:spPr>
          <a:xfrm>
            <a:off x="7454027" y="6977063"/>
            <a:ext cx="1736646" cy="217051"/>
          </a:xfrm>
          <a:prstGeom prst="rect">
            <a:avLst/>
          </a:prstGeom>
          <a:noFill/>
          <a:ln/>
        </p:spPr>
        <p:txBody>
          <a:bodyPr wrap="none" lIns="0" tIns="0" rIns="0" bIns="0" rtlCol="0" anchor="t"/>
          <a:lstStyle/>
          <a:p>
            <a:pPr marL="0" indent="0" algn="l">
              <a:lnSpc>
                <a:spcPts val="1700"/>
              </a:lnSpc>
              <a:buNone/>
            </a:pPr>
            <a:r>
              <a:rPr lang="en-US" sz="1350" dirty="0">
                <a:solidFill>
                  <a:srgbClr val="2C2821"/>
                </a:solidFill>
                <a:latin typeface="Alice" pitchFamily="34" charset="0"/>
                <a:ea typeface="Alice" pitchFamily="34" charset="-122"/>
                <a:cs typeface="Alice" pitchFamily="34" charset="-120"/>
              </a:rPr>
              <a:t>Multi-target Damage</a:t>
            </a:r>
            <a:endParaRPr lang="en-US" sz="1350" dirty="0"/>
          </a:p>
        </p:txBody>
      </p:sp>
      <p:sp>
        <p:nvSpPr>
          <p:cNvPr id="24" name="Text 18"/>
          <p:cNvSpPr/>
          <p:nvPr/>
        </p:nvSpPr>
        <p:spPr>
          <a:xfrm>
            <a:off x="7454027" y="7277457"/>
            <a:ext cx="6243757" cy="222290"/>
          </a:xfrm>
          <a:prstGeom prst="rect">
            <a:avLst/>
          </a:prstGeom>
          <a:noFill/>
          <a:ln/>
        </p:spPr>
        <p:txBody>
          <a:bodyPr wrap="none" lIns="0" tIns="0" rIns="0" bIns="0" rtlCol="0" anchor="t"/>
          <a:lstStyle/>
          <a:p>
            <a:pPr marL="0" indent="0" algn="l">
              <a:lnSpc>
                <a:spcPts val="1750"/>
              </a:lnSpc>
              <a:buNone/>
            </a:pPr>
            <a:r>
              <a:rPr lang="en-US" sz="1050" dirty="0">
                <a:solidFill>
                  <a:srgbClr val="2C2821"/>
                </a:solidFill>
                <a:latin typeface="Lora" pitchFamily="34" charset="0"/>
                <a:ea typeface="Lora" pitchFamily="34" charset="-122"/>
                <a:cs typeface="Lora" pitchFamily="34" charset="-120"/>
              </a:rPr>
              <a:t>Oxidation of membranes, proteins, DNA, lipids</a:t>
            </a:r>
            <a:endParaRPr lang="en-US" sz="10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16161"/>
            <a:ext cx="8005524" cy="465177"/>
          </a:xfrm>
          <a:prstGeom prst="rect">
            <a:avLst/>
          </a:prstGeom>
          <a:noFill/>
          <a:ln/>
        </p:spPr>
        <p:txBody>
          <a:bodyPr wrap="none" lIns="0" tIns="0" rIns="0" bIns="0" rtlCol="0" anchor="t"/>
          <a:lstStyle/>
          <a:p>
            <a:pPr marL="0" indent="0" algn="l">
              <a:lnSpc>
                <a:spcPts val="3650"/>
              </a:lnSpc>
              <a:buNone/>
            </a:pPr>
            <a:r>
              <a:rPr lang="en-US" sz="2900" dirty="0">
                <a:solidFill>
                  <a:srgbClr val="233E32"/>
                </a:solidFill>
                <a:latin typeface="Alice" pitchFamily="34" charset="0"/>
                <a:ea typeface="Alice" pitchFamily="34" charset="-122"/>
                <a:cs typeface="Alice" pitchFamily="34" charset="-120"/>
              </a:rPr>
              <a:t>Ionising Radiation: Mechanisms &amp; DNA Damage</a:t>
            </a:r>
            <a:endParaRPr lang="en-US" sz="2900" dirty="0"/>
          </a:p>
        </p:txBody>
      </p:sp>
      <p:sp>
        <p:nvSpPr>
          <p:cNvPr id="3" name="Text 1"/>
          <p:cNvSpPr/>
          <p:nvPr/>
        </p:nvSpPr>
        <p:spPr>
          <a:xfrm>
            <a:off x="793790" y="1240869"/>
            <a:ext cx="4247436"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Radiation-Induced DNA Damage Pathways</a:t>
            </a:r>
            <a:endParaRPr lang="en-US" sz="1750" dirty="0"/>
          </a:p>
        </p:txBody>
      </p:sp>
      <p:sp>
        <p:nvSpPr>
          <p:cNvPr id="4" name="Text 2"/>
          <p:cNvSpPr/>
          <p:nvPr/>
        </p:nvSpPr>
        <p:spPr>
          <a:xfrm>
            <a:off x="793790" y="1891903"/>
            <a:ext cx="2595682" cy="232529"/>
          </a:xfrm>
          <a:prstGeom prst="rect">
            <a:avLst/>
          </a:prstGeom>
          <a:noFill/>
          <a:ln/>
        </p:spPr>
        <p:txBody>
          <a:bodyPr wrap="none" lIns="0" tIns="0" rIns="0" bIns="0" rtlCol="0" anchor="t"/>
          <a:lstStyle/>
          <a:p>
            <a:pPr marL="0" indent="0" algn="l">
              <a:lnSpc>
                <a:spcPts val="1800"/>
              </a:lnSpc>
              <a:buNone/>
            </a:pPr>
            <a:r>
              <a:rPr lang="en-US" sz="1450" dirty="0">
                <a:solidFill>
                  <a:srgbClr val="233E32"/>
                </a:solidFill>
                <a:latin typeface="Alice" pitchFamily="34" charset="0"/>
                <a:ea typeface="Alice" pitchFamily="34" charset="-122"/>
                <a:cs typeface="Alice" pitchFamily="34" charset="-120"/>
              </a:rPr>
              <a:t>Direct Action (~20% of damage)</a:t>
            </a:r>
            <a:endParaRPr lang="en-US" sz="1450" dirty="0"/>
          </a:p>
        </p:txBody>
      </p:sp>
      <p:sp>
        <p:nvSpPr>
          <p:cNvPr id="5" name="Text 3"/>
          <p:cNvSpPr/>
          <p:nvPr/>
        </p:nvSpPr>
        <p:spPr>
          <a:xfrm>
            <a:off x="793790" y="2273260"/>
            <a:ext cx="6339840" cy="952500"/>
          </a:xfrm>
          <a:prstGeom prst="rect">
            <a:avLst/>
          </a:prstGeom>
          <a:noFill/>
          <a:ln/>
        </p:spPr>
        <p:txBody>
          <a:bodyPr wrap="squar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Direct ionisation of DNA molecules occurs when radiation energy is deposited directly into the DNA structure. Energy deposition from electrons liberated during ionisation events causes immediate strand breaks and base damage. This pathway is independent of the cellular environment and occurs at a rate proportional to radiation dose.</a:t>
            </a:r>
            <a:endParaRPr lang="en-US" sz="1150" dirty="0"/>
          </a:p>
        </p:txBody>
      </p:sp>
      <p:sp>
        <p:nvSpPr>
          <p:cNvPr id="6" name="Text 4"/>
          <p:cNvSpPr/>
          <p:nvPr/>
        </p:nvSpPr>
        <p:spPr>
          <a:xfrm>
            <a:off x="793790" y="3359706"/>
            <a:ext cx="6339840" cy="476250"/>
          </a:xfrm>
          <a:prstGeom prst="rect">
            <a:avLst/>
          </a:prstGeom>
          <a:noFill/>
          <a:ln/>
        </p:spPr>
        <p:txBody>
          <a:bodyPr wrap="squar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The efficiency of direct action increases with higher linear energy transfer (LET) radiation such as alpha particles or heavy ions.</a:t>
            </a:r>
            <a:endParaRPr lang="en-US" sz="1150" dirty="0"/>
          </a:p>
        </p:txBody>
      </p:sp>
      <p:sp>
        <p:nvSpPr>
          <p:cNvPr id="7" name="Text 5"/>
          <p:cNvSpPr/>
          <p:nvPr/>
        </p:nvSpPr>
        <p:spPr>
          <a:xfrm>
            <a:off x="7504390" y="1891903"/>
            <a:ext cx="2753082" cy="232529"/>
          </a:xfrm>
          <a:prstGeom prst="rect">
            <a:avLst/>
          </a:prstGeom>
          <a:noFill/>
          <a:ln/>
        </p:spPr>
        <p:txBody>
          <a:bodyPr wrap="none" lIns="0" tIns="0" rIns="0" bIns="0" rtlCol="0" anchor="t"/>
          <a:lstStyle/>
          <a:p>
            <a:pPr marL="0" indent="0" algn="l">
              <a:lnSpc>
                <a:spcPts val="1800"/>
              </a:lnSpc>
              <a:buNone/>
            </a:pPr>
            <a:r>
              <a:rPr lang="en-US" sz="1450" dirty="0">
                <a:solidFill>
                  <a:srgbClr val="233E32"/>
                </a:solidFill>
                <a:latin typeface="Alice" pitchFamily="34" charset="0"/>
                <a:ea typeface="Alice" pitchFamily="34" charset="-122"/>
                <a:cs typeface="Alice" pitchFamily="34" charset="-120"/>
              </a:rPr>
              <a:t>Indirect Action (~80% of damage)</a:t>
            </a:r>
            <a:endParaRPr lang="en-US" sz="1450" dirty="0"/>
          </a:p>
        </p:txBody>
      </p:sp>
      <p:sp>
        <p:nvSpPr>
          <p:cNvPr id="8" name="Text 6"/>
          <p:cNvSpPr/>
          <p:nvPr/>
        </p:nvSpPr>
        <p:spPr>
          <a:xfrm>
            <a:off x="7504390" y="2273260"/>
            <a:ext cx="6339840" cy="714375"/>
          </a:xfrm>
          <a:prstGeom prst="rect">
            <a:avLst/>
          </a:prstGeom>
          <a:noFill/>
          <a:ln/>
        </p:spPr>
        <p:txBody>
          <a:bodyPr wrap="squar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Water radiolysis represents the dominant mechanism: H₂O → •OH, e⁻ₐq, H•, H₂O₂. Free radicals generated from water then attack DNA in chemical reactions occurring within nanoseconds to microseconds post-irradiation.</a:t>
            </a:r>
            <a:endParaRPr lang="en-US" sz="1150" dirty="0"/>
          </a:p>
        </p:txBody>
      </p:sp>
      <p:sp>
        <p:nvSpPr>
          <p:cNvPr id="9" name="Text 7"/>
          <p:cNvSpPr/>
          <p:nvPr/>
        </p:nvSpPr>
        <p:spPr>
          <a:xfrm>
            <a:off x="7504390" y="3121581"/>
            <a:ext cx="6339840" cy="476250"/>
          </a:xfrm>
          <a:prstGeom prst="rect">
            <a:avLst/>
          </a:prstGeom>
          <a:noFill/>
          <a:ln/>
        </p:spPr>
        <p:txBody>
          <a:bodyPr wrap="squar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The hydroxyl radical (•OH) is particularly damaging due to its high reactivity and diffusion capacity, creating an amplified damage cascade throughout the cellular environment.</a:t>
            </a:r>
            <a:endParaRPr lang="en-US" sz="1150" dirty="0"/>
          </a:p>
        </p:txBody>
      </p:sp>
      <p:sp>
        <p:nvSpPr>
          <p:cNvPr id="10" name="Text 8"/>
          <p:cNvSpPr/>
          <p:nvPr/>
        </p:nvSpPr>
        <p:spPr>
          <a:xfrm>
            <a:off x="793790" y="4193143"/>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233E32"/>
                </a:solidFill>
                <a:latin typeface="Alice" pitchFamily="34" charset="0"/>
                <a:ea typeface="Alice" pitchFamily="34" charset="-122"/>
                <a:cs typeface="Alice" pitchFamily="34" charset="-120"/>
              </a:rPr>
              <a:t>Types of DNA Damage</a:t>
            </a:r>
            <a:endParaRPr lang="en-US" sz="1750" dirty="0"/>
          </a:p>
        </p:txBody>
      </p:sp>
      <p:sp>
        <p:nvSpPr>
          <p:cNvPr id="11" name="Shape 9"/>
          <p:cNvSpPr/>
          <p:nvPr/>
        </p:nvSpPr>
        <p:spPr>
          <a:xfrm>
            <a:off x="793790" y="4695349"/>
            <a:ext cx="6446996" cy="1334572"/>
          </a:xfrm>
          <a:prstGeom prst="roundRect">
            <a:avLst>
              <a:gd name="adj" fmla="val 1673"/>
            </a:avLst>
          </a:prstGeom>
          <a:solidFill>
            <a:srgbClr val="FCFBF8"/>
          </a:solidFill>
          <a:ln w="15240">
            <a:solidFill>
              <a:srgbClr val="D6D3CC"/>
            </a:solidFill>
            <a:prstDash val="solid"/>
          </a:ln>
        </p:spPr>
      </p:sp>
      <p:sp>
        <p:nvSpPr>
          <p:cNvPr id="12" name="Shape 10"/>
          <p:cNvSpPr/>
          <p:nvPr/>
        </p:nvSpPr>
        <p:spPr>
          <a:xfrm>
            <a:off x="809030" y="4710589"/>
            <a:ext cx="6416516" cy="446484"/>
          </a:xfrm>
          <a:prstGeom prst="roundRect">
            <a:avLst>
              <a:gd name="adj" fmla="val 905"/>
            </a:avLst>
          </a:prstGeom>
          <a:solidFill>
            <a:srgbClr val="F0EDE6"/>
          </a:solidFill>
          <a:ln/>
        </p:spPr>
      </p:sp>
      <p:sp>
        <p:nvSpPr>
          <p:cNvPr id="13" name="Text 11"/>
          <p:cNvSpPr/>
          <p:nvPr/>
        </p:nvSpPr>
        <p:spPr>
          <a:xfrm>
            <a:off x="3905607" y="4794290"/>
            <a:ext cx="223242" cy="279083"/>
          </a:xfrm>
          <a:prstGeom prst="rect">
            <a:avLst/>
          </a:prstGeom>
          <a:noFill/>
          <a:ln/>
        </p:spPr>
        <p:txBody>
          <a:bodyPr wrap="none" lIns="0" tIns="0" rIns="0" bIns="0" rtlCol="0" anchor="t"/>
          <a:lstStyle/>
          <a:p>
            <a:pPr marL="0" indent="0" algn="l">
              <a:lnSpc>
                <a:spcPts val="1750"/>
              </a:lnSpc>
              <a:buNone/>
            </a:pPr>
            <a:r>
              <a:rPr lang="en-US" sz="1750" dirty="0">
                <a:solidFill>
                  <a:srgbClr val="2C2821"/>
                </a:solidFill>
                <a:latin typeface="Alice" pitchFamily="34" charset="0"/>
                <a:ea typeface="Alice" pitchFamily="34" charset="-122"/>
                <a:cs typeface="Alice" pitchFamily="34" charset="-120"/>
              </a:rPr>
              <a:t>1</a:t>
            </a:r>
            <a:endParaRPr lang="en-US" sz="1750" dirty="0"/>
          </a:p>
        </p:txBody>
      </p:sp>
      <p:sp>
        <p:nvSpPr>
          <p:cNvPr id="14" name="Text 12"/>
          <p:cNvSpPr/>
          <p:nvPr/>
        </p:nvSpPr>
        <p:spPr>
          <a:xfrm>
            <a:off x="957858" y="5305901"/>
            <a:ext cx="2282309" cy="232529"/>
          </a:xfrm>
          <a:prstGeom prst="rect">
            <a:avLst/>
          </a:prstGeom>
          <a:noFill/>
          <a:ln/>
        </p:spPr>
        <p:txBody>
          <a:bodyPr wrap="none" lIns="0" tIns="0" rIns="0" bIns="0" rtlCol="0" anchor="t"/>
          <a:lstStyle/>
          <a:p>
            <a:pPr marL="0" indent="0" algn="l">
              <a:lnSpc>
                <a:spcPts val="1800"/>
              </a:lnSpc>
              <a:buNone/>
            </a:pPr>
            <a:r>
              <a:rPr lang="en-US" sz="1450" dirty="0">
                <a:solidFill>
                  <a:srgbClr val="2C2821"/>
                </a:solidFill>
                <a:latin typeface="Alice" pitchFamily="34" charset="0"/>
                <a:ea typeface="Alice" pitchFamily="34" charset="-122"/>
                <a:cs typeface="Alice" pitchFamily="34" charset="-120"/>
              </a:rPr>
              <a:t>Single-Strand Breaks (SSBs)</a:t>
            </a:r>
            <a:endParaRPr lang="en-US" sz="1450" dirty="0"/>
          </a:p>
        </p:txBody>
      </p:sp>
      <p:sp>
        <p:nvSpPr>
          <p:cNvPr id="15" name="Text 13"/>
          <p:cNvSpPr/>
          <p:nvPr/>
        </p:nvSpPr>
        <p:spPr>
          <a:xfrm>
            <a:off x="957858" y="5627727"/>
            <a:ext cx="6118860"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One DNA backbone break, readily repaired by base excision repair pathways</a:t>
            </a:r>
            <a:endParaRPr lang="en-US" sz="1150" dirty="0"/>
          </a:p>
        </p:txBody>
      </p:sp>
      <p:sp>
        <p:nvSpPr>
          <p:cNvPr id="16" name="Shape 14"/>
          <p:cNvSpPr/>
          <p:nvPr/>
        </p:nvSpPr>
        <p:spPr>
          <a:xfrm>
            <a:off x="7389614" y="4695349"/>
            <a:ext cx="6446996" cy="1334572"/>
          </a:xfrm>
          <a:prstGeom prst="roundRect">
            <a:avLst>
              <a:gd name="adj" fmla="val 1673"/>
            </a:avLst>
          </a:prstGeom>
          <a:solidFill>
            <a:srgbClr val="FCFBF8"/>
          </a:solidFill>
          <a:ln w="15240">
            <a:solidFill>
              <a:srgbClr val="D6D3CC"/>
            </a:solidFill>
            <a:prstDash val="solid"/>
          </a:ln>
        </p:spPr>
      </p:sp>
      <p:sp>
        <p:nvSpPr>
          <p:cNvPr id="17" name="Shape 15"/>
          <p:cNvSpPr/>
          <p:nvPr/>
        </p:nvSpPr>
        <p:spPr>
          <a:xfrm>
            <a:off x="7404854" y="4710589"/>
            <a:ext cx="6416516" cy="446484"/>
          </a:xfrm>
          <a:prstGeom prst="roundRect">
            <a:avLst>
              <a:gd name="adj" fmla="val 905"/>
            </a:avLst>
          </a:prstGeom>
          <a:solidFill>
            <a:srgbClr val="F0EDE6"/>
          </a:solidFill>
          <a:ln/>
        </p:spPr>
      </p:sp>
      <p:sp>
        <p:nvSpPr>
          <p:cNvPr id="18" name="Text 16"/>
          <p:cNvSpPr/>
          <p:nvPr/>
        </p:nvSpPr>
        <p:spPr>
          <a:xfrm>
            <a:off x="10501432" y="4794290"/>
            <a:ext cx="223242" cy="279083"/>
          </a:xfrm>
          <a:prstGeom prst="rect">
            <a:avLst/>
          </a:prstGeom>
          <a:noFill/>
          <a:ln/>
        </p:spPr>
        <p:txBody>
          <a:bodyPr wrap="none" lIns="0" tIns="0" rIns="0" bIns="0" rtlCol="0" anchor="t"/>
          <a:lstStyle/>
          <a:p>
            <a:pPr marL="0" indent="0" algn="l">
              <a:lnSpc>
                <a:spcPts val="1750"/>
              </a:lnSpc>
              <a:buNone/>
            </a:pPr>
            <a:r>
              <a:rPr lang="en-US" sz="1750" dirty="0">
                <a:solidFill>
                  <a:srgbClr val="2C2821"/>
                </a:solidFill>
                <a:latin typeface="Alice" pitchFamily="34" charset="0"/>
                <a:ea typeface="Alice" pitchFamily="34" charset="-122"/>
                <a:cs typeface="Alice" pitchFamily="34" charset="-120"/>
              </a:rPr>
              <a:t>2</a:t>
            </a:r>
            <a:endParaRPr lang="en-US" sz="1750" dirty="0"/>
          </a:p>
        </p:txBody>
      </p:sp>
      <p:sp>
        <p:nvSpPr>
          <p:cNvPr id="19" name="Text 17"/>
          <p:cNvSpPr/>
          <p:nvPr/>
        </p:nvSpPr>
        <p:spPr>
          <a:xfrm>
            <a:off x="7553682" y="5305901"/>
            <a:ext cx="2404943" cy="232529"/>
          </a:xfrm>
          <a:prstGeom prst="rect">
            <a:avLst/>
          </a:prstGeom>
          <a:noFill/>
          <a:ln/>
        </p:spPr>
        <p:txBody>
          <a:bodyPr wrap="none" lIns="0" tIns="0" rIns="0" bIns="0" rtlCol="0" anchor="t"/>
          <a:lstStyle/>
          <a:p>
            <a:pPr marL="0" indent="0" algn="l">
              <a:lnSpc>
                <a:spcPts val="1800"/>
              </a:lnSpc>
              <a:buNone/>
            </a:pPr>
            <a:r>
              <a:rPr lang="en-US" sz="1450" dirty="0">
                <a:solidFill>
                  <a:srgbClr val="2C2821"/>
                </a:solidFill>
                <a:latin typeface="Alice" pitchFamily="34" charset="0"/>
                <a:ea typeface="Alice" pitchFamily="34" charset="-122"/>
                <a:cs typeface="Alice" pitchFamily="34" charset="-120"/>
              </a:rPr>
              <a:t>Double-Strand Breaks (DSBs)</a:t>
            </a:r>
            <a:endParaRPr lang="en-US" sz="1450" dirty="0"/>
          </a:p>
        </p:txBody>
      </p:sp>
      <p:sp>
        <p:nvSpPr>
          <p:cNvPr id="20" name="Text 18"/>
          <p:cNvSpPr/>
          <p:nvPr/>
        </p:nvSpPr>
        <p:spPr>
          <a:xfrm>
            <a:off x="7553682" y="5627727"/>
            <a:ext cx="6118860"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Both backbones broken, most lethal lesion requiring complex repair mechanisms</a:t>
            </a:r>
            <a:endParaRPr lang="en-US" sz="1150" dirty="0"/>
          </a:p>
        </p:txBody>
      </p:sp>
      <p:sp>
        <p:nvSpPr>
          <p:cNvPr id="21" name="Shape 19"/>
          <p:cNvSpPr/>
          <p:nvPr/>
        </p:nvSpPr>
        <p:spPr>
          <a:xfrm>
            <a:off x="793790" y="6178748"/>
            <a:ext cx="6446996" cy="1334572"/>
          </a:xfrm>
          <a:prstGeom prst="roundRect">
            <a:avLst>
              <a:gd name="adj" fmla="val 1673"/>
            </a:avLst>
          </a:prstGeom>
          <a:solidFill>
            <a:srgbClr val="FCFBF8"/>
          </a:solidFill>
          <a:ln w="15240">
            <a:solidFill>
              <a:srgbClr val="D6D3CC"/>
            </a:solidFill>
            <a:prstDash val="solid"/>
          </a:ln>
        </p:spPr>
      </p:sp>
      <p:sp>
        <p:nvSpPr>
          <p:cNvPr id="22" name="Shape 20"/>
          <p:cNvSpPr/>
          <p:nvPr/>
        </p:nvSpPr>
        <p:spPr>
          <a:xfrm>
            <a:off x="809030" y="6193988"/>
            <a:ext cx="6416516" cy="446484"/>
          </a:xfrm>
          <a:prstGeom prst="roundRect">
            <a:avLst>
              <a:gd name="adj" fmla="val 905"/>
            </a:avLst>
          </a:prstGeom>
          <a:solidFill>
            <a:srgbClr val="F0EDE6"/>
          </a:solidFill>
          <a:ln/>
        </p:spPr>
      </p:sp>
      <p:sp>
        <p:nvSpPr>
          <p:cNvPr id="23" name="Text 21"/>
          <p:cNvSpPr/>
          <p:nvPr/>
        </p:nvSpPr>
        <p:spPr>
          <a:xfrm>
            <a:off x="3905607" y="6277689"/>
            <a:ext cx="223242" cy="279083"/>
          </a:xfrm>
          <a:prstGeom prst="rect">
            <a:avLst/>
          </a:prstGeom>
          <a:noFill/>
          <a:ln/>
        </p:spPr>
        <p:txBody>
          <a:bodyPr wrap="none" lIns="0" tIns="0" rIns="0" bIns="0" rtlCol="0" anchor="t"/>
          <a:lstStyle/>
          <a:p>
            <a:pPr marL="0" indent="0" algn="l">
              <a:lnSpc>
                <a:spcPts val="1750"/>
              </a:lnSpc>
              <a:buNone/>
            </a:pPr>
            <a:r>
              <a:rPr lang="en-US" sz="1750" dirty="0">
                <a:solidFill>
                  <a:srgbClr val="2C2821"/>
                </a:solidFill>
                <a:latin typeface="Alice" pitchFamily="34" charset="0"/>
                <a:ea typeface="Alice" pitchFamily="34" charset="-122"/>
                <a:cs typeface="Alice" pitchFamily="34" charset="-120"/>
              </a:rPr>
              <a:t>3</a:t>
            </a:r>
            <a:endParaRPr lang="en-US" sz="1750" dirty="0"/>
          </a:p>
        </p:txBody>
      </p:sp>
      <p:sp>
        <p:nvSpPr>
          <p:cNvPr id="24" name="Text 22"/>
          <p:cNvSpPr/>
          <p:nvPr/>
        </p:nvSpPr>
        <p:spPr>
          <a:xfrm>
            <a:off x="957858" y="6789301"/>
            <a:ext cx="1860590" cy="232529"/>
          </a:xfrm>
          <a:prstGeom prst="rect">
            <a:avLst/>
          </a:prstGeom>
          <a:noFill/>
          <a:ln/>
        </p:spPr>
        <p:txBody>
          <a:bodyPr wrap="none" lIns="0" tIns="0" rIns="0" bIns="0" rtlCol="0" anchor="t"/>
          <a:lstStyle/>
          <a:p>
            <a:pPr marL="0" indent="0" algn="l">
              <a:lnSpc>
                <a:spcPts val="1800"/>
              </a:lnSpc>
              <a:buNone/>
            </a:pPr>
            <a:r>
              <a:rPr lang="en-US" sz="1450" dirty="0">
                <a:solidFill>
                  <a:srgbClr val="2C2821"/>
                </a:solidFill>
                <a:latin typeface="Alice" pitchFamily="34" charset="0"/>
                <a:ea typeface="Alice" pitchFamily="34" charset="-122"/>
                <a:cs typeface="Alice" pitchFamily="34" charset="-120"/>
              </a:rPr>
              <a:t>Base Modifications</a:t>
            </a:r>
            <a:endParaRPr lang="en-US" sz="1450" dirty="0"/>
          </a:p>
        </p:txBody>
      </p:sp>
      <p:sp>
        <p:nvSpPr>
          <p:cNvPr id="25" name="Text 23"/>
          <p:cNvSpPr/>
          <p:nvPr/>
        </p:nvSpPr>
        <p:spPr>
          <a:xfrm>
            <a:off x="957858" y="7111127"/>
            <a:ext cx="6118860"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Oxidation and deamination of nucleotide bases altering coding properties</a:t>
            </a:r>
            <a:endParaRPr lang="en-US" sz="1150" dirty="0"/>
          </a:p>
        </p:txBody>
      </p:sp>
      <p:sp>
        <p:nvSpPr>
          <p:cNvPr id="26" name="Shape 24"/>
          <p:cNvSpPr/>
          <p:nvPr/>
        </p:nvSpPr>
        <p:spPr>
          <a:xfrm>
            <a:off x="7389614" y="6178748"/>
            <a:ext cx="6446996" cy="1334572"/>
          </a:xfrm>
          <a:prstGeom prst="roundRect">
            <a:avLst>
              <a:gd name="adj" fmla="val 1673"/>
            </a:avLst>
          </a:prstGeom>
          <a:solidFill>
            <a:srgbClr val="FCFBF8"/>
          </a:solidFill>
          <a:ln w="15240">
            <a:solidFill>
              <a:srgbClr val="D6D3CC"/>
            </a:solidFill>
            <a:prstDash val="solid"/>
          </a:ln>
        </p:spPr>
      </p:sp>
      <p:sp>
        <p:nvSpPr>
          <p:cNvPr id="27" name="Shape 25"/>
          <p:cNvSpPr/>
          <p:nvPr/>
        </p:nvSpPr>
        <p:spPr>
          <a:xfrm>
            <a:off x="7404854" y="6193988"/>
            <a:ext cx="6416516" cy="446484"/>
          </a:xfrm>
          <a:prstGeom prst="roundRect">
            <a:avLst>
              <a:gd name="adj" fmla="val 905"/>
            </a:avLst>
          </a:prstGeom>
          <a:solidFill>
            <a:srgbClr val="F0EDE6"/>
          </a:solidFill>
          <a:ln/>
        </p:spPr>
      </p:sp>
      <p:sp>
        <p:nvSpPr>
          <p:cNvPr id="28" name="Text 26"/>
          <p:cNvSpPr/>
          <p:nvPr/>
        </p:nvSpPr>
        <p:spPr>
          <a:xfrm>
            <a:off x="10501432" y="6277689"/>
            <a:ext cx="223242" cy="279083"/>
          </a:xfrm>
          <a:prstGeom prst="rect">
            <a:avLst/>
          </a:prstGeom>
          <a:noFill/>
          <a:ln/>
        </p:spPr>
        <p:txBody>
          <a:bodyPr wrap="none" lIns="0" tIns="0" rIns="0" bIns="0" rtlCol="0" anchor="t"/>
          <a:lstStyle/>
          <a:p>
            <a:pPr marL="0" indent="0" algn="l">
              <a:lnSpc>
                <a:spcPts val="1750"/>
              </a:lnSpc>
              <a:buNone/>
            </a:pPr>
            <a:r>
              <a:rPr lang="en-US" sz="1750" dirty="0">
                <a:solidFill>
                  <a:srgbClr val="2C2821"/>
                </a:solidFill>
                <a:latin typeface="Alice" pitchFamily="34" charset="0"/>
                <a:ea typeface="Alice" pitchFamily="34" charset="-122"/>
                <a:cs typeface="Alice" pitchFamily="34" charset="-120"/>
              </a:rPr>
              <a:t>4</a:t>
            </a:r>
            <a:endParaRPr lang="en-US" sz="1750" dirty="0"/>
          </a:p>
        </p:txBody>
      </p:sp>
      <p:sp>
        <p:nvSpPr>
          <p:cNvPr id="29" name="Text 27"/>
          <p:cNvSpPr/>
          <p:nvPr/>
        </p:nvSpPr>
        <p:spPr>
          <a:xfrm>
            <a:off x="7553682" y="6789301"/>
            <a:ext cx="1982153" cy="232529"/>
          </a:xfrm>
          <a:prstGeom prst="rect">
            <a:avLst/>
          </a:prstGeom>
          <a:noFill/>
          <a:ln/>
        </p:spPr>
        <p:txBody>
          <a:bodyPr wrap="none" lIns="0" tIns="0" rIns="0" bIns="0" rtlCol="0" anchor="t"/>
          <a:lstStyle/>
          <a:p>
            <a:pPr marL="0" indent="0" algn="l">
              <a:lnSpc>
                <a:spcPts val="1800"/>
              </a:lnSpc>
              <a:buNone/>
            </a:pPr>
            <a:r>
              <a:rPr lang="en-US" sz="1450" dirty="0">
                <a:solidFill>
                  <a:srgbClr val="2C2821"/>
                </a:solidFill>
                <a:latin typeface="Alice" pitchFamily="34" charset="0"/>
                <a:ea typeface="Alice" pitchFamily="34" charset="-122"/>
                <a:cs typeface="Alice" pitchFamily="34" charset="-120"/>
              </a:rPr>
              <a:t>DNA-Protein Crosslinks</a:t>
            </a:r>
            <a:endParaRPr lang="en-US" sz="1450" dirty="0"/>
          </a:p>
        </p:txBody>
      </p:sp>
      <p:sp>
        <p:nvSpPr>
          <p:cNvPr id="30" name="Text 28"/>
          <p:cNvSpPr/>
          <p:nvPr/>
        </p:nvSpPr>
        <p:spPr>
          <a:xfrm>
            <a:off x="7553682" y="7111127"/>
            <a:ext cx="6118860" cy="238125"/>
          </a:xfrm>
          <a:prstGeom prst="rect">
            <a:avLst/>
          </a:prstGeom>
          <a:noFill/>
          <a:ln/>
        </p:spPr>
        <p:txBody>
          <a:bodyPr wrap="none" lIns="0" tIns="0" rIns="0" bIns="0" rtlCol="0" anchor="t"/>
          <a:lstStyle/>
          <a:p>
            <a:pPr marL="0" indent="0" algn="l">
              <a:lnSpc>
                <a:spcPts val="1850"/>
              </a:lnSpc>
              <a:buNone/>
            </a:pPr>
            <a:r>
              <a:rPr lang="en-US" sz="1150" dirty="0">
                <a:solidFill>
                  <a:srgbClr val="2C2821"/>
                </a:solidFill>
                <a:latin typeface="Lora" pitchFamily="34" charset="0"/>
                <a:ea typeface="Lora" pitchFamily="34" charset="-122"/>
                <a:cs typeface="Lora" pitchFamily="34" charset="-120"/>
              </a:rPr>
              <a:t>Covalent bonds between DNA and associated proteins blocking replication</a:t>
            </a:r>
            <a:endParaRPr lang="en-US" sz="11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87398"/>
            <a:ext cx="9257467" cy="620078"/>
          </a:xfrm>
          <a:prstGeom prst="rect">
            <a:avLst/>
          </a:prstGeom>
          <a:noFill/>
          <a:ln/>
        </p:spPr>
        <p:txBody>
          <a:bodyPr wrap="non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AREAL Facility: Electron Beam Irradiation</a:t>
            </a:r>
            <a:endParaRPr lang="en-US" sz="3900" dirty="0"/>
          </a:p>
        </p:txBody>
      </p:sp>
      <p:sp>
        <p:nvSpPr>
          <p:cNvPr id="3" name="Text 1"/>
          <p:cNvSpPr/>
          <p:nvPr/>
        </p:nvSpPr>
        <p:spPr>
          <a:xfrm>
            <a:off x="793790" y="1786771"/>
            <a:ext cx="6919555" cy="372070"/>
          </a:xfrm>
          <a:prstGeom prst="rect">
            <a:avLst/>
          </a:prstGeom>
          <a:noFill/>
          <a:ln/>
        </p:spPr>
        <p:txBody>
          <a:bodyPr wrap="none" lIns="0" tIns="0" rIns="0" bIns="0" rtlCol="0" anchor="t"/>
          <a:lstStyle/>
          <a:p>
            <a:pPr marL="0" indent="0" algn="l">
              <a:lnSpc>
                <a:spcPts val="2900"/>
              </a:lnSpc>
              <a:buNone/>
            </a:pPr>
            <a:r>
              <a:rPr lang="en-US" sz="2300" dirty="0">
                <a:solidFill>
                  <a:srgbClr val="233E32"/>
                </a:solidFill>
                <a:latin typeface="Alice" pitchFamily="34" charset="0"/>
                <a:ea typeface="Alice" pitchFamily="34" charset="-122"/>
                <a:cs typeface="Alice" pitchFamily="34" charset="-120"/>
              </a:rPr>
              <a:t>Advanced Research Electron Accelerator Laboratory</a:t>
            </a:r>
            <a:endParaRPr lang="en-US" sz="2300" dirty="0"/>
          </a:p>
        </p:txBody>
      </p:sp>
      <p:sp>
        <p:nvSpPr>
          <p:cNvPr id="4" name="Text 2"/>
          <p:cNvSpPr/>
          <p:nvPr/>
        </p:nvSpPr>
        <p:spPr>
          <a:xfrm>
            <a:off x="793790" y="2654856"/>
            <a:ext cx="2666405" cy="310158"/>
          </a:xfrm>
          <a:prstGeom prst="rect">
            <a:avLst/>
          </a:prstGeom>
          <a:noFill/>
          <a:ln/>
        </p:spPr>
        <p:txBody>
          <a:bodyPr wrap="none" lIns="0" tIns="0" rIns="0" bIns="0" rtlCol="0" anchor="t"/>
          <a:lstStyle/>
          <a:p>
            <a:pPr marL="0" indent="0" algn="l">
              <a:lnSpc>
                <a:spcPts val="2400"/>
              </a:lnSpc>
              <a:buNone/>
            </a:pPr>
            <a:r>
              <a:rPr lang="en-US" sz="1950" dirty="0">
                <a:solidFill>
                  <a:srgbClr val="233E32"/>
                </a:solidFill>
                <a:latin typeface="Alice" pitchFamily="34" charset="0"/>
                <a:ea typeface="Alice" pitchFamily="34" charset="-122"/>
                <a:cs typeface="Alice" pitchFamily="34" charset="-120"/>
              </a:rPr>
              <a:t>Technical Specifications</a:t>
            </a:r>
            <a:endParaRPr lang="en-US" sz="1950" dirty="0"/>
          </a:p>
        </p:txBody>
      </p:sp>
      <p:sp>
        <p:nvSpPr>
          <p:cNvPr id="5" name="Text 3"/>
          <p:cNvSpPr/>
          <p:nvPr/>
        </p:nvSpPr>
        <p:spPr>
          <a:xfrm>
            <a:off x="793790" y="3163372"/>
            <a:ext cx="7632025"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Type</a:t>
            </a:r>
            <a:r>
              <a:rPr lang="en-US" sz="1550" dirty="0">
                <a:solidFill>
                  <a:srgbClr val="2C2821"/>
                </a:solidFill>
                <a:latin typeface="Lora" pitchFamily="34" charset="0"/>
                <a:ea typeface="Lora" pitchFamily="34" charset="-122"/>
                <a:cs typeface="Lora" pitchFamily="34" charset="-120"/>
              </a:rPr>
              <a:t>: Electron linear accelerator (photocathode RF gun) providing exceptional beam quality</a:t>
            </a:r>
            <a:endParaRPr lang="en-US" sz="1550" dirty="0"/>
          </a:p>
        </p:txBody>
      </p:sp>
      <p:sp>
        <p:nvSpPr>
          <p:cNvPr id="6" name="Text 4"/>
          <p:cNvSpPr/>
          <p:nvPr/>
        </p:nvSpPr>
        <p:spPr>
          <a:xfrm>
            <a:off x="793790" y="3867864"/>
            <a:ext cx="7632025"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Beam energy</a:t>
            </a:r>
            <a:r>
              <a:rPr lang="en-US" sz="1550" dirty="0">
                <a:solidFill>
                  <a:srgbClr val="2C2821"/>
                </a:solidFill>
                <a:latin typeface="Lora" pitchFamily="34" charset="0"/>
                <a:ea typeface="Lora" pitchFamily="34" charset="-122"/>
                <a:cs typeface="Lora" pitchFamily="34" charset="-120"/>
              </a:rPr>
              <a:t>: 3-5 MeV, optimal for biological sample irradiation with controlled penetration depth</a:t>
            </a:r>
            <a:endParaRPr lang="en-US" sz="1550" dirty="0"/>
          </a:p>
        </p:txBody>
      </p:sp>
      <p:sp>
        <p:nvSpPr>
          <p:cNvPr id="7" name="Text 5"/>
          <p:cNvSpPr/>
          <p:nvPr/>
        </p:nvSpPr>
        <p:spPr>
          <a:xfrm>
            <a:off x="793790" y="4572357"/>
            <a:ext cx="7632025"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Bunch length</a:t>
            </a:r>
            <a:r>
              <a:rPr lang="en-US" sz="1550" dirty="0">
                <a:solidFill>
                  <a:srgbClr val="2C2821"/>
                </a:solidFill>
                <a:latin typeface="Lora" pitchFamily="34" charset="0"/>
                <a:ea typeface="Lora" pitchFamily="34" charset="-122"/>
                <a:cs typeface="Lora" pitchFamily="34" charset="-120"/>
              </a:rPr>
              <a:t>: ~0.5 ps (sub-picosecond) enabling investigation of ultra-fast radiation chemistry</a:t>
            </a:r>
            <a:endParaRPr lang="en-US" sz="1550" dirty="0"/>
          </a:p>
        </p:txBody>
      </p:sp>
      <p:sp>
        <p:nvSpPr>
          <p:cNvPr id="8" name="Text 6"/>
          <p:cNvSpPr/>
          <p:nvPr/>
        </p:nvSpPr>
        <p:spPr>
          <a:xfrm>
            <a:off x="793790" y="527685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Pulse duration</a:t>
            </a:r>
            <a:r>
              <a:rPr lang="en-US" sz="1550" dirty="0">
                <a:solidFill>
                  <a:srgbClr val="2C2821"/>
                </a:solidFill>
                <a:latin typeface="Lora" pitchFamily="34" charset="0"/>
                <a:ea typeface="Lora" pitchFamily="34" charset="-122"/>
                <a:cs typeface="Lora" pitchFamily="34" charset="-120"/>
              </a:rPr>
              <a:t>: 500 fs (femtosecond) temporal resolution</a:t>
            </a:r>
            <a:endParaRPr lang="en-US" sz="1550" dirty="0"/>
          </a:p>
        </p:txBody>
      </p:sp>
      <p:sp>
        <p:nvSpPr>
          <p:cNvPr id="9" name="Text 7"/>
          <p:cNvSpPr/>
          <p:nvPr/>
        </p:nvSpPr>
        <p:spPr>
          <a:xfrm>
            <a:off x="793790" y="566380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Frequency</a:t>
            </a:r>
            <a:r>
              <a:rPr lang="en-US" sz="1550" dirty="0">
                <a:solidFill>
                  <a:srgbClr val="2C2821"/>
                </a:solidFill>
                <a:latin typeface="Lora" pitchFamily="34" charset="0"/>
                <a:ea typeface="Lora" pitchFamily="34" charset="-122"/>
                <a:cs typeface="Lora" pitchFamily="34" charset="-120"/>
              </a:rPr>
              <a:t>: 5 Hz repetition rate for dose accumulation control</a:t>
            </a:r>
            <a:endParaRPr lang="en-US" sz="1550" dirty="0"/>
          </a:p>
        </p:txBody>
      </p:sp>
      <p:sp>
        <p:nvSpPr>
          <p:cNvPr id="10" name="Text 8"/>
          <p:cNvSpPr/>
          <p:nvPr/>
        </p:nvSpPr>
        <p:spPr>
          <a:xfrm>
            <a:off x="793790" y="6050756"/>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Particle charge</a:t>
            </a:r>
            <a:r>
              <a:rPr lang="en-US" sz="1550" dirty="0">
                <a:solidFill>
                  <a:srgbClr val="2C2821"/>
                </a:solidFill>
                <a:latin typeface="Lora" pitchFamily="34" charset="0"/>
                <a:ea typeface="Lora" pitchFamily="34" charset="-122"/>
                <a:cs typeface="Lora" pitchFamily="34" charset="-120"/>
              </a:rPr>
              <a:t>: Up to 800 pC per bunch delivering precise dose increments</a:t>
            </a:r>
            <a:endParaRPr lang="en-US" sz="1550" dirty="0"/>
          </a:p>
        </p:txBody>
      </p:sp>
      <p:sp>
        <p:nvSpPr>
          <p:cNvPr id="11" name="Text 9"/>
          <p:cNvSpPr/>
          <p:nvPr/>
        </p:nvSpPr>
        <p:spPr>
          <a:xfrm>
            <a:off x="793790" y="6437709"/>
            <a:ext cx="7632025"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2C2821"/>
                </a:solidFill>
                <a:latin typeface="Lora" pitchFamily="34" charset="0"/>
                <a:ea typeface="Lora" pitchFamily="34" charset="-122"/>
                <a:cs typeface="Lora" pitchFamily="34" charset="-120"/>
              </a:rPr>
              <a:t>Configuration</a:t>
            </a:r>
            <a:r>
              <a:rPr lang="en-US" sz="1550" dirty="0">
                <a:solidFill>
                  <a:srgbClr val="2C2821"/>
                </a:solidFill>
                <a:latin typeface="Lora" pitchFamily="34" charset="0"/>
                <a:ea typeface="Lora" pitchFamily="34" charset="-122"/>
                <a:cs typeface="Lora" pitchFamily="34" charset="-120"/>
              </a:rPr>
              <a:t>: Two experimental stations for in-air irradiation without vacuum requirements</a:t>
            </a:r>
            <a:endParaRPr lang="en-US" sz="1550" dirty="0"/>
          </a:p>
        </p:txBody>
      </p:sp>
      <p:sp>
        <p:nvSpPr>
          <p:cNvPr id="12" name="Text 10"/>
          <p:cNvSpPr/>
          <p:nvPr/>
        </p:nvSpPr>
        <p:spPr>
          <a:xfrm>
            <a:off x="8917543" y="26548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33E32"/>
                </a:solidFill>
                <a:latin typeface="Alice" pitchFamily="34" charset="0"/>
                <a:ea typeface="Alice" pitchFamily="34" charset="-122"/>
                <a:cs typeface="Alice" pitchFamily="34" charset="-120"/>
              </a:rPr>
              <a:t>Advantages</a:t>
            </a:r>
            <a:endParaRPr lang="en-US" sz="1950" dirty="0"/>
          </a:p>
        </p:txBody>
      </p:sp>
      <p:sp>
        <p:nvSpPr>
          <p:cNvPr id="13" name="Text 11"/>
          <p:cNvSpPr/>
          <p:nvPr/>
        </p:nvSpPr>
        <p:spPr>
          <a:xfrm>
            <a:off x="8917543" y="3163372"/>
            <a:ext cx="4926568" cy="95261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Ultra-short interaction time</a:t>
            </a:r>
            <a:r>
              <a:rPr lang="en-US" sz="1550" dirty="0">
                <a:solidFill>
                  <a:srgbClr val="2C2821"/>
                </a:solidFill>
                <a:latin typeface="Lora" pitchFamily="34" charset="0"/>
                <a:ea typeface="Lora" pitchFamily="34" charset="-122"/>
                <a:cs typeface="Lora" pitchFamily="34" charset="-120"/>
              </a:rPr>
              <a:t>: Sub-picosecond pulses enable investigation of primary radiation chemistry processes before thermal equilibration</a:t>
            </a:r>
            <a:endParaRPr lang="en-US" sz="1550" dirty="0"/>
          </a:p>
        </p:txBody>
      </p:sp>
      <p:sp>
        <p:nvSpPr>
          <p:cNvPr id="14" name="Text 12"/>
          <p:cNvSpPr/>
          <p:nvPr/>
        </p:nvSpPr>
        <p:spPr>
          <a:xfrm>
            <a:off x="8917543" y="4294584"/>
            <a:ext cx="4926568" cy="95261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Sufficient radiation dose</a:t>
            </a:r>
            <a:r>
              <a:rPr lang="en-US" sz="1550" dirty="0">
                <a:solidFill>
                  <a:srgbClr val="2C2821"/>
                </a:solidFill>
                <a:latin typeface="Lora" pitchFamily="34" charset="0"/>
                <a:ea typeface="Lora" pitchFamily="34" charset="-122"/>
                <a:cs typeface="Lora" pitchFamily="34" charset="-120"/>
              </a:rPr>
              <a:t>: Accumulated dose delivery through repeated pulses whilst maintaining sample integrity</a:t>
            </a:r>
            <a:endParaRPr lang="en-US" sz="1550" dirty="0"/>
          </a:p>
        </p:txBody>
      </p:sp>
      <p:sp>
        <p:nvSpPr>
          <p:cNvPr id="15" name="Text 13"/>
          <p:cNvSpPr/>
          <p:nvPr/>
        </p:nvSpPr>
        <p:spPr>
          <a:xfrm>
            <a:off x="8917543" y="5425797"/>
            <a:ext cx="4926568"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Precise dose control</a:t>
            </a:r>
            <a:r>
              <a:rPr lang="en-US" sz="1550" dirty="0">
                <a:solidFill>
                  <a:srgbClr val="2C2821"/>
                </a:solidFill>
                <a:latin typeface="Lora" pitchFamily="34" charset="0"/>
                <a:ea typeface="Lora" pitchFamily="34" charset="-122"/>
                <a:cs typeface="Lora" pitchFamily="34" charset="-120"/>
              </a:rPr>
              <a:t>: Monitored through Faraday cup and dosimetry protocols</a:t>
            </a:r>
            <a:endParaRPr lang="en-US" sz="1550" dirty="0"/>
          </a:p>
        </p:txBody>
      </p:sp>
      <p:sp>
        <p:nvSpPr>
          <p:cNvPr id="16" name="Text 14"/>
          <p:cNvSpPr/>
          <p:nvPr/>
        </p:nvSpPr>
        <p:spPr>
          <a:xfrm>
            <a:off x="8917543" y="6239470"/>
            <a:ext cx="4926568"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Out-of-vacuum extraction</a:t>
            </a:r>
            <a:r>
              <a:rPr lang="en-US" sz="1550" dirty="0">
                <a:solidFill>
                  <a:srgbClr val="2C2821"/>
                </a:solidFill>
                <a:latin typeface="Lora" pitchFamily="34" charset="0"/>
                <a:ea typeface="Lora" pitchFamily="34" charset="-122"/>
                <a:cs typeface="Lora" pitchFamily="34" charset="-120"/>
              </a:rPr>
              <a:t>: Samples irradiated in physiological conditions</a:t>
            </a:r>
            <a:endParaRPr lang="en-US" sz="15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4246</Words>
  <Application>Microsoft Office PowerPoint</Application>
  <PresentationFormat>Custom</PresentationFormat>
  <Paragraphs>357</Paragraphs>
  <Slides>20</Slides>
  <Notes>20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Arial</vt:lpstr>
      <vt:lpstr>Alice</vt:lpstr>
      <vt:lpstr>Lora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Aloyan</cp:lastModifiedBy>
  <cp:revision>12</cp:revision>
  <dcterms:created xsi:type="dcterms:W3CDTF">2025-10-29T00:07:58Z</dcterms:created>
  <dcterms:modified xsi:type="dcterms:W3CDTF">2025-10-29T02:44:10Z</dcterms:modified>
</cp:coreProperties>
</file>